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9"/>
  </p:notesMasterIdLst>
  <p:sldIdLst>
    <p:sldId id="315" r:id="rId3"/>
    <p:sldId id="352" r:id="rId4"/>
    <p:sldId id="350" r:id="rId5"/>
    <p:sldId id="450" r:id="rId6"/>
    <p:sldId id="451" r:id="rId7"/>
    <p:sldId id="452" r:id="rId8"/>
    <p:sldId id="453" r:id="rId9"/>
    <p:sldId id="462" r:id="rId10"/>
    <p:sldId id="463" r:id="rId11"/>
    <p:sldId id="464" r:id="rId12"/>
    <p:sldId id="466" r:id="rId13"/>
    <p:sldId id="467" r:id="rId14"/>
    <p:sldId id="468" r:id="rId15"/>
    <p:sldId id="470" r:id="rId16"/>
    <p:sldId id="471" r:id="rId17"/>
    <p:sldId id="481" r:id="rId18"/>
    <p:sldId id="455" r:id="rId19"/>
    <p:sldId id="456" r:id="rId20"/>
    <p:sldId id="482" r:id="rId21"/>
    <p:sldId id="480" r:id="rId22"/>
    <p:sldId id="457" r:id="rId23"/>
    <p:sldId id="459" r:id="rId24"/>
    <p:sldId id="460" r:id="rId25"/>
    <p:sldId id="458" r:id="rId26"/>
    <p:sldId id="461" r:id="rId27"/>
    <p:sldId id="44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8955C-C1CF-48C3-8EF5-182BD9E4CED0}" type="datetimeFigureOut">
              <a:rPr lang="zh-CN" altLang="en-US" smtClean="0"/>
              <a:t>2023/7/27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FDA17-D33B-4B73-BB9C-9749310275A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我的分享就到这里，谢谢大家！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524235-5694-4264-84F5-9F79B69A373A}"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2693C3-CD6E-4F78-82FA-BA51CBE0D3CC}" type="datetimeFigureOut">
              <a:rPr lang="zh-CN" altLang="en-US" smtClean="0"/>
              <a:t>2023/7/27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76531D-1364-4819-90B0-925701A24C2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6531D-1364-4819-90B0-925701A24C2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693C3-CD6E-4F78-82FA-BA51CBE0D3CC}" type="datetimeFigureOut">
              <a:rPr lang="zh-CN" altLang="en-US" smtClean="0"/>
              <a:t>2023/7/27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6531D-1364-4819-90B0-925701A24C2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5077839" cy="3686783"/>
            <a:chOff x="-352297" y="-208870"/>
            <a:chExt cx="5558617" cy="4085494"/>
          </a:xfrm>
          <a:blipFill rotWithShape="1">
            <a:blip r:embed="rId3"/>
            <a:stretch>
              <a:fillRect/>
            </a:stretch>
          </a:blipFill>
        </p:grpSpPr>
        <p:sp>
          <p:nvSpPr>
            <p:cNvPr id="28" name="等腰三角形 27"/>
            <p:cNvSpPr/>
            <p:nvPr/>
          </p:nvSpPr>
          <p:spPr>
            <a:xfrm rot="10800000">
              <a:off x="1387225" y="-139343"/>
              <a:ext cx="3060700" cy="1549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矩形 29"/>
            <p:cNvSpPr/>
            <p:nvPr/>
          </p:nvSpPr>
          <p:spPr>
            <a:xfrm rot="2700000">
              <a:off x="3352801" y="760064"/>
              <a:ext cx="1524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矩形 30"/>
            <p:cNvSpPr/>
            <p:nvPr/>
          </p:nvSpPr>
          <p:spPr>
            <a:xfrm rot="2700000">
              <a:off x="1171963" y="1546904"/>
              <a:ext cx="2343368" cy="23160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矩形 36"/>
            <p:cNvSpPr/>
            <p:nvPr/>
          </p:nvSpPr>
          <p:spPr>
            <a:xfrm rot="2700000">
              <a:off x="4767016" y="2037382"/>
              <a:ext cx="497133" cy="381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任意多边形 37"/>
            <p:cNvSpPr/>
            <p:nvPr/>
          </p:nvSpPr>
          <p:spPr>
            <a:xfrm>
              <a:off x="-352297" y="-208870"/>
              <a:ext cx="2581556" cy="3695700"/>
            </a:xfrm>
            <a:custGeom>
              <a:avLst/>
              <a:gdLst>
                <a:gd name="connsiteX0" fmla="*/ 16156 w 2581556"/>
                <a:gd name="connsiteY0" fmla="*/ 0 h 3695700"/>
                <a:gd name="connsiteX1" fmla="*/ 1463956 w 2581556"/>
                <a:gd name="connsiteY1" fmla="*/ 0 h 3695700"/>
                <a:gd name="connsiteX2" fmla="*/ 2581556 w 2581556"/>
                <a:gd name="connsiteY2" fmla="*/ 1155700 h 3695700"/>
                <a:gd name="connsiteX3" fmla="*/ 3456 w 2581556"/>
                <a:gd name="connsiteY3" fmla="*/ 3695700 h 3695700"/>
                <a:gd name="connsiteX4" fmla="*/ 16156 w 2581556"/>
                <a:gd name="connsiteY4" fmla="*/ 0 h 369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556" h="3695700">
                  <a:moveTo>
                    <a:pt x="16156" y="0"/>
                  </a:moveTo>
                  <a:lnTo>
                    <a:pt x="1463956" y="0"/>
                  </a:lnTo>
                  <a:lnTo>
                    <a:pt x="2581556" y="1155700"/>
                  </a:lnTo>
                  <a:lnTo>
                    <a:pt x="3456" y="3695700"/>
                  </a:lnTo>
                  <a:cubicBezTo>
                    <a:pt x="-777" y="2463800"/>
                    <a:pt x="-5011" y="1231900"/>
                    <a:pt x="161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2" name="矩形 31"/>
          <p:cNvSpPr/>
          <p:nvPr/>
        </p:nvSpPr>
        <p:spPr>
          <a:xfrm rot="2700000">
            <a:off x="161502" y="2912787"/>
            <a:ext cx="834223" cy="84448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矩形 32"/>
          <p:cNvSpPr/>
          <p:nvPr/>
        </p:nvSpPr>
        <p:spPr>
          <a:xfrm rot="2700000">
            <a:off x="3551677" y="2934459"/>
            <a:ext cx="834223" cy="8444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矩形 33"/>
          <p:cNvSpPr/>
          <p:nvPr/>
        </p:nvSpPr>
        <p:spPr>
          <a:xfrm rot="2700000">
            <a:off x="3015090" y="3588020"/>
            <a:ext cx="422399" cy="427594"/>
          </a:xfrm>
          <a:prstGeom prst="rect">
            <a:avLst/>
          </a:prstGeom>
          <a:solidFill>
            <a:srgbClr val="FFC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p:cNvSpPr/>
          <p:nvPr/>
        </p:nvSpPr>
        <p:spPr>
          <a:xfrm rot="2700000">
            <a:off x="4210354" y="2365640"/>
            <a:ext cx="604240" cy="6052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矩形 35"/>
          <p:cNvSpPr/>
          <p:nvPr/>
        </p:nvSpPr>
        <p:spPr>
          <a:xfrm rot="2700000">
            <a:off x="4412647" y="3623327"/>
            <a:ext cx="422399" cy="427594"/>
          </a:xfrm>
          <a:prstGeom prst="rect">
            <a:avLst/>
          </a:prstGeom>
          <a:solidFill>
            <a:srgbClr val="00206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Rectangle 18"/>
          <p:cNvSpPr>
            <a:spLocks noChangeArrowheads="1"/>
          </p:cNvSpPr>
          <p:nvPr/>
        </p:nvSpPr>
        <p:spPr bwMode="auto">
          <a:xfrm>
            <a:off x="5179015" y="2975062"/>
            <a:ext cx="69692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宋体" pitchFamily="2" charset="-122"/>
              </a:rPr>
              <a:t>Final Presentation</a:t>
            </a:r>
          </a:p>
        </p:txBody>
      </p:sp>
      <p:sp>
        <p:nvSpPr>
          <p:cNvPr id="23" name="Line 21"/>
          <p:cNvSpPr>
            <a:spLocks noChangeShapeType="1"/>
          </p:cNvSpPr>
          <p:nvPr/>
        </p:nvSpPr>
        <p:spPr bwMode="auto">
          <a:xfrm flipV="1">
            <a:off x="5210172" y="3885792"/>
            <a:ext cx="6864668" cy="12599"/>
          </a:xfrm>
          <a:prstGeom prst="line">
            <a:avLst/>
          </a:prstGeom>
          <a:noFill/>
          <a:ln w="6350">
            <a:gradFill flip="none" rotWithShape="1">
              <a:gsLst>
                <a:gs pos="0">
                  <a:srgbClr val="002060"/>
                </a:gs>
                <a:gs pos="52000">
                  <a:srgbClr val="002060"/>
                </a:gs>
                <a:gs pos="100000">
                  <a:srgbClr val="002060">
                    <a:alpha val="0"/>
                  </a:srgbClr>
                </a:gs>
              </a:gsLst>
              <a:lin ang="10800000" scaled="1"/>
              <a:tileRect/>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solidFill>
                  <a:prstClr val="black">
                    <a:lumMod val="75000"/>
                    <a:lumOff val="25000"/>
                  </a:prstClr>
                </a:solid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8" name="Freeform 9"/>
          <p:cNvSpPr/>
          <p:nvPr/>
        </p:nvSpPr>
        <p:spPr bwMode="auto">
          <a:xfrm rot="2591101">
            <a:off x="11560954" y="6090778"/>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9"/>
          <p:cNvSpPr/>
          <p:nvPr/>
        </p:nvSpPr>
        <p:spPr bwMode="auto">
          <a:xfrm rot="7071864">
            <a:off x="11471726" y="5366200"/>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alpha val="78000"/>
            </a:srgbClr>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9"/>
          <p:cNvSpPr/>
          <p:nvPr/>
        </p:nvSpPr>
        <p:spPr bwMode="auto">
          <a:xfrm rot="7071864">
            <a:off x="10992526" y="5801352"/>
            <a:ext cx="306977" cy="46378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FFC000"/>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9"/>
          <p:cNvSpPr/>
          <p:nvPr/>
        </p:nvSpPr>
        <p:spPr bwMode="auto">
          <a:xfrm rot="2591101">
            <a:off x="10899589" y="6293663"/>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lumMod val="50000"/>
            </a:schemeClr>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矩形 51"/>
          <p:cNvSpPr/>
          <p:nvPr/>
        </p:nvSpPr>
        <p:spPr>
          <a:xfrm rot="2700000">
            <a:off x="1404959" y="1548434"/>
            <a:ext cx="2122972" cy="2117780"/>
          </a:xfrm>
          <a:prstGeom prst="rect">
            <a:avLst/>
          </a:prstGeom>
          <a:solidFill>
            <a:srgbClr val="00206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矩形 52"/>
          <p:cNvSpPr/>
          <p:nvPr/>
        </p:nvSpPr>
        <p:spPr>
          <a:xfrm rot="2700000">
            <a:off x="3393548" y="868590"/>
            <a:ext cx="1362368" cy="1365645"/>
          </a:xfrm>
          <a:prstGeom prst="rect">
            <a:avLst/>
          </a:prstGeom>
          <a:solidFill>
            <a:srgbClr val="00206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矩形 259"/>
          <p:cNvSpPr>
            <a:spLocks noChangeArrowheads="1"/>
          </p:cNvSpPr>
          <p:nvPr/>
        </p:nvSpPr>
        <p:spPr bwMode="auto">
          <a:xfrm>
            <a:off x="6939665" y="1422354"/>
            <a:ext cx="513517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9600" b="0" i="0" u="none" strike="noStrike" kern="1200" cap="all" spc="0" normalizeH="0" baseline="0" noProof="0" dirty="0">
                <a:ln>
                  <a:noFill/>
                </a:ln>
                <a:solidFill>
                  <a:srgbClr val="FFC000"/>
                </a:solidFill>
                <a:effectLst/>
                <a:uLnTx/>
                <a:uFillTx/>
                <a:latin typeface="Impact" panose="020B0806030902050204" pitchFamily="34" charset="0"/>
                <a:ea typeface="微软雅黑" panose="020B0503020204020204" charset="-122"/>
                <a:cs typeface="Arial" panose="020B0604020202020204" pitchFamily="34" charset="0"/>
                <a:sym typeface="Calibri" panose="020F0502020204030204" charset="0"/>
              </a:rPr>
              <a:t>STAT</a:t>
            </a:r>
            <a:r>
              <a:rPr kumimoji="0" lang="en-US" altLang="zh-CN" sz="9600" b="0" i="0" u="none" strike="noStrike" kern="1200" cap="all" spc="0" normalizeH="0" baseline="0" noProof="0" dirty="0">
                <a:ln>
                  <a:noFill/>
                </a:ln>
                <a:solidFill>
                  <a:srgbClr val="5B9BD5">
                    <a:lumMod val="50000"/>
                  </a:srgbClr>
                </a:solidFill>
                <a:effectLst/>
                <a:uLnTx/>
                <a:uFillTx/>
                <a:latin typeface="Impact" panose="020B0806030902050204" pitchFamily="34" charset="0"/>
                <a:ea typeface="微软雅黑" panose="020B0503020204020204" charset="-122"/>
                <a:cs typeface="Arial" panose="020B0604020202020204" pitchFamily="34" charset="0"/>
                <a:sym typeface="Calibri" panose="020F0502020204030204" charset="0"/>
              </a:rPr>
              <a:t>4130J</a:t>
            </a:r>
          </a:p>
        </p:txBody>
      </p:sp>
      <p:sp>
        <p:nvSpPr>
          <p:cNvPr id="3" name="文本框 2"/>
          <p:cNvSpPr txBox="1"/>
          <p:nvPr/>
        </p:nvSpPr>
        <p:spPr>
          <a:xfrm>
            <a:off x="4818569" y="5699084"/>
            <a:ext cx="63621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F2037002       520370910021      Cao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Yanzhuo</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F2037002       520370910024      Li Ang</a:t>
            </a:r>
          </a:p>
        </p:txBody>
      </p:sp>
      <p:sp>
        <p:nvSpPr>
          <p:cNvPr id="4" name="Rectangle 18"/>
          <p:cNvSpPr>
            <a:spLocks noChangeArrowheads="1"/>
          </p:cNvSpPr>
          <p:nvPr/>
        </p:nvSpPr>
        <p:spPr bwMode="auto">
          <a:xfrm>
            <a:off x="5772919" y="4100040"/>
            <a:ext cx="6376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lvl="0" fontAlgn="base">
              <a:spcBef>
                <a:spcPct val="0"/>
              </a:spcBef>
              <a:spcAft>
                <a:spcPct val="0"/>
              </a:spcAft>
              <a:defRPr/>
            </a:pPr>
            <a:r>
              <a:rPr kumimoji="0" lang="en-US" altLang="zh-CN" sz="2400" b="1"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宋体" pitchFamily="2" charset="-122"/>
              </a:rPr>
              <a:t>----Factors Affecting </a:t>
            </a:r>
            <a:r>
              <a:rPr lang="en-US" altLang="zh-CN" sz="2400" b="1" dirty="0">
                <a:solidFill>
                  <a:prstClr val="white">
                    <a:lumMod val="50000"/>
                  </a:prstClr>
                </a:solidFill>
                <a:latin typeface="微软雅黑" panose="020B0503020204020204" charset="-122"/>
                <a:ea typeface="微软雅黑" panose="020B0503020204020204" charset="-122"/>
                <a:cs typeface="宋体" pitchFamily="2" charset="-122"/>
              </a:rPr>
              <a:t>Lisbon House Prices</a:t>
            </a:r>
            <a:endParaRPr kumimoji="0" lang="en-US" altLang="zh-CN" sz="2400" b="1"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Residual plot of Model 1</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565" y="1997985"/>
            <a:ext cx="6794870" cy="42387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Q-Q plot and Leverage plot of Model 1 after deleting high leverage points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1718"/>
          <a:stretch>
            <a:fillRect/>
          </a:stretch>
        </p:blipFill>
        <p:spPr>
          <a:xfrm>
            <a:off x="5790517" y="2394407"/>
            <a:ext cx="6337804" cy="339371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61" y="2255511"/>
            <a:ext cx="5754190" cy="36326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Regression on model 1 after first deleting of outliers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8041" y="1997985"/>
            <a:ext cx="5655917" cy="4722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Q-Q Plot of model 1 after first deleting of outliers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350" y="2180133"/>
            <a:ext cx="6287650" cy="381224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5511"/>
            <a:ext cx="5923175" cy="35746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Q-Q Plot of model 1 after second deleting of outliers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5511"/>
            <a:ext cx="6016241" cy="361096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761" y="2052189"/>
            <a:ext cx="6016241" cy="38037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Regression on model 1 after second deleting of outliers &amp; Final heat map</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3578"/>
            <a:ext cx="6225972" cy="420435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437" y="2283792"/>
            <a:ext cx="6082563" cy="42043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文本框 7"/>
          <p:cNvSpPr txBox="1"/>
          <p:nvPr/>
        </p:nvSpPr>
        <p:spPr>
          <a:xfrm>
            <a:off x="487349" y="1256038"/>
            <a:ext cx="11307856"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Regular" panose="02020603050405020304" charset="0"/>
                <a:cs typeface="Times New Roman Regular" panose="02020603050405020304" charset="0"/>
              </a:rPr>
              <a:t>Boxplot of Model 2</a:t>
            </a: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2</a:t>
            </a:r>
          </a:p>
        </p:txBody>
      </p:sp>
      <p:pic>
        <p:nvPicPr>
          <p:cNvPr id="3" name="图片 2" descr="boxplot"/>
          <p:cNvPicPr>
            <a:picLocks noChangeAspect="1"/>
          </p:cNvPicPr>
          <p:nvPr/>
        </p:nvPicPr>
        <p:blipFill>
          <a:blip r:embed="rId3"/>
          <a:stretch>
            <a:fillRect/>
          </a:stretch>
        </p:blipFill>
        <p:spPr>
          <a:xfrm>
            <a:off x="1575944" y="1875031"/>
            <a:ext cx="9130665" cy="45046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文本框 7"/>
          <p:cNvSpPr txBox="1"/>
          <p:nvPr/>
        </p:nvSpPr>
        <p:spPr>
          <a:xfrm>
            <a:off x="442072" y="1442802"/>
            <a:ext cx="11307856"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Original regression of Model 2</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2</a:t>
            </a:r>
          </a:p>
        </p:txBody>
      </p:sp>
      <p:pic>
        <p:nvPicPr>
          <p:cNvPr id="3" name="图片 2" descr="original1"/>
          <p:cNvPicPr>
            <a:picLocks noChangeAspect="1"/>
          </p:cNvPicPr>
          <p:nvPr/>
        </p:nvPicPr>
        <p:blipFill>
          <a:blip r:embed="rId3"/>
          <a:stretch>
            <a:fillRect/>
          </a:stretch>
        </p:blipFill>
        <p:spPr>
          <a:xfrm>
            <a:off x="1353716" y="2039044"/>
            <a:ext cx="4478020" cy="4404995"/>
          </a:xfrm>
          <a:prstGeom prst="rect">
            <a:avLst/>
          </a:prstGeom>
        </p:spPr>
      </p:pic>
      <p:pic>
        <p:nvPicPr>
          <p:cNvPr id="5" name="图片 4" descr="original2"/>
          <p:cNvPicPr>
            <a:picLocks noChangeAspect="1"/>
          </p:cNvPicPr>
          <p:nvPr/>
        </p:nvPicPr>
        <p:blipFill>
          <a:blip r:embed="rId4"/>
          <a:stretch>
            <a:fillRect/>
          </a:stretch>
        </p:blipFill>
        <p:spPr>
          <a:xfrm>
            <a:off x="5831736" y="2121699"/>
            <a:ext cx="4154170" cy="4224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文本框 7"/>
          <p:cNvSpPr txBox="1"/>
          <p:nvPr/>
        </p:nvSpPr>
        <p:spPr>
          <a:xfrm>
            <a:off x="487349" y="1486226"/>
            <a:ext cx="11307856"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Result of F-test to determine if to r</a:t>
            </a:r>
            <a:r>
              <a:rPr lang="en-US" altLang="zh-CN" sz="2400" dirty="0">
                <a:latin typeface="Times New Roman Regular" panose="02020603050405020304" charset="0"/>
                <a:cs typeface="Times New Roman Regular" panose="02020603050405020304" charset="0"/>
              </a:rPr>
              <a:t>educe the model</a:t>
            </a: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2</a:t>
            </a:r>
          </a:p>
        </p:txBody>
      </p:sp>
      <p:pic>
        <p:nvPicPr>
          <p:cNvPr id="3" name="图片 2" descr="anova1"/>
          <p:cNvPicPr>
            <a:picLocks noChangeAspect="1"/>
          </p:cNvPicPr>
          <p:nvPr/>
        </p:nvPicPr>
        <p:blipFill>
          <a:blip r:embed="rId3"/>
          <a:stretch>
            <a:fillRect/>
          </a:stretch>
        </p:blipFill>
        <p:spPr>
          <a:xfrm>
            <a:off x="112146" y="1947891"/>
            <a:ext cx="7800166" cy="2708523"/>
          </a:xfrm>
          <a:prstGeom prst="rect">
            <a:avLst/>
          </a:prstGeom>
        </p:spPr>
      </p:pic>
      <p:pic>
        <p:nvPicPr>
          <p:cNvPr id="5" name="图片 4" descr="anova2"/>
          <p:cNvPicPr>
            <a:picLocks noChangeAspect="1"/>
          </p:cNvPicPr>
          <p:nvPr/>
        </p:nvPicPr>
        <p:blipFill>
          <a:blip r:embed="rId4"/>
          <a:stretch>
            <a:fillRect/>
          </a:stretch>
        </p:blipFill>
        <p:spPr>
          <a:xfrm>
            <a:off x="4279009" y="4017512"/>
            <a:ext cx="7800845" cy="27085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文本框 7"/>
          <p:cNvSpPr txBox="1"/>
          <p:nvPr/>
        </p:nvSpPr>
        <p:spPr>
          <a:xfrm>
            <a:off x="487349" y="1486226"/>
            <a:ext cx="11307856"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Getting rid of outliers:</a:t>
            </a:r>
            <a:endParaRPr lang="en-US" altLang="zh-CN" sz="2400" dirty="0"/>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2</a:t>
            </a:r>
          </a:p>
        </p:txBody>
      </p:sp>
      <p:pic>
        <p:nvPicPr>
          <p:cNvPr id="5" name="图片 4" descr="outlier"/>
          <p:cNvPicPr>
            <a:picLocks noChangeAspect="1"/>
          </p:cNvPicPr>
          <p:nvPr/>
        </p:nvPicPr>
        <p:blipFill>
          <a:blip r:embed="rId3"/>
          <a:stretch>
            <a:fillRect/>
          </a:stretch>
        </p:blipFill>
        <p:spPr>
          <a:xfrm>
            <a:off x="580390" y="2466975"/>
            <a:ext cx="10888980" cy="2657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2325970" y="2269728"/>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圆角矩形 2"/>
          <p:cNvSpPr/>
          <p:nvPr/>
        </p:nvSpPr>
        <p:spPr>
          <a:xfrm rot="2700000">
            <a:off x="2325971" y="3588525"/>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圆角矩形 4"/>
          <p:cNvSpPr/>
          <p:nvPr/>
        </p:nvSpPr>
        <p:spPr>
          <a:xfrm rot="2700000">
            <a:off x="1587469" y="2929127"/>
            <a:ext cx="932530" cy="932530"/>
          </a:xfrm>
          <a:prstGeom prst="roundRect">
            <a:avLst>
              <a:gd name="adj" fmla="val 18146"/>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rot="2700000">
            <a:off x="3963289" y="870397"/>
            <a:ext cx="5049988" cy="5049986"/>
          </a:xfrm>
          <a:custGeom>
            <a:avLst/>
            <a:gdLst>
              <a:gd name="connsiteX0" fmla="*/ 93147 w 4854627"/>
              <a:gd name="connsiteY0" fmla="*/ 3917564 h 4854627"/>
              <a:gd name="connsiteX1" fmla="*/ 3937929 w 4854627"/>
              <a:gd name="connsiteY1" fmla="*/ 72781 h 4854627"/>
              <a:gd name="connsiteX2" fmla="*/ 3968982 w 4854627"/>
              <a:gd name="connsiteY2" fmla="*/ 47416 h 4854627"/>
              <a:gd name="connsiteX3" fmla="*/ 3995685 w 4854627"/>
              <a:gd name="connsiteY3" fmla="*/ 33365 h 4854627"/>
              <a:gd name="connsiteX4" fmla="*/ 4025447 w 4854627"/>
              <a:gd name="connsiteY4" fmla="*/ 13298 h 4854627"/>
              <a:gd name="connsiteX5" fmla="*/ 4091314 w 4854627"/>
              <a:gd name="connsiteY5" fmla="*/ 0 h 4854627"/>
              <a:gd name="connsiteX6" fmla="*/ 4685410 w 4854627"/>
              <a:gd name="connsiteY6" fmla="*/ 0 h 4854627"/>
              <a:gd name="connsiteX7" fmla="*/ 4854627 w 4854627"/>
              <a:gd name="connsiteY7" fmla="*/ 169217 h 4854627"/>
              <a:gd name="connsiteX8" fmla="*/ 4854627 w 4854627"/>
              <a:gd name="connsiteY8" fmla="*/ 763313 h 4854627"/>
              <a:gd name="connsiteX9" fmla="*/ 4805065 w 4854627"/>
              <a:gd name="connsiteY9" fmla="*/ 882968 h 4854627"/>
              <a:gd name="connsiteX10" fmla="*/ 4798099 w 4854627"/>
              <a:gd name="connsiteY10" fmla="*/ 887664 h 4854627"/>
              <a:gd name="connsiteX11" fmla="*/ 4777738 w 4854627"/>
              <a:gd name="connsiteY11" fmla="*/ 912590 h 4854627"/>
              <a:gd name="connsiteX12" fmla="*/ 932956 w 4854627"/>
              <a:gd name="connsiteY12" fmla="*/ 4757372 h 4854627"/>
              <a:gd name="connsiteX13" fmla="*/ 901904 w 4854627"/>
              <a:gd name="connsiteY13" fmla="*/ 4782738 h 4854627"/>
              <a:gd name="connsiteX14" fmla="*/ 895884 w 4854627"/>
              <a:gd name="connsiteY14" fmla="*/ 4785905 h 4854627"/>
              <a:gd name="connsiteX15" fmla="*/ 882968 w 4854627"/>
              <a:gd name="connsiteY15" fmla="*/ 4805064 h 4854627"/>
              <a:gd name="connsiteX16" fmla="*/ 763313 w 4854627"/>
              <a:gd name="connsiteY16" fmla="*/ 4854626 h 4854627"/>
              <a:gd name="connsiteX17" fmla="*/ 169217 w 4854627"/>
              <a:gd name="connsiteY17" fmla="*/ 4854627 h 4854627"/>
              <a:gd name="connsiteX18" fmla="*/ 0 w 4854627"/>
              <a:gd name="connsiteY18" fmla="*/ 4685409 h 4854627"/>
              <a:gd name="connsiteX19" fmla="*/ 0 w 4854627"/>
              <a:gd name="connsiteY19" fmla="*/ 4091312 h 4854627"/>
              <a:gd name="connsiteX20" fmla="*/ 49563 w 4854627"/>
              <a:gd name="connsiteY20" fmla="*/ 3971658 h 4854627"/>
              <a:gd name="connsiteX21" fmla="*/ 59008 w 4854627"/>
              <a:gd name="connsiteY21" fmla="*/ 3965290 h 4854627"/>
              <a:gd name="connsiteX22" fmla="*/ 67783 w 4854627"/>
              <a:gd name="connsiteY22" fmla="*/ 3948616 h 4854627"/>
              <a:gd name="connsiteX23" fmla="*/ 93147 w 4854627"/>
              <a:gd name="connsiteY23" fmla="*/ 3917564 h 48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4627" h="4854627">
                <a:moveTo>
                  <a:pt x="93147" y="3917564"/>
                </a:moveTo>
                <a:lnTo>
                  <a:pt x="3937929" y="72781"/>
                </a:lnTo>
                <a:cubicBezTo>
                  <a:pt x="3947593" y="63118"/>
                  <a:pt x="3958006" y="54663"/>
                  <a:pt x="3968982" y="47416"/>
                </a:cubicBezTo>
                <a:lnTo>
                  <a:pt x="3995685" y="33365"/>
                </a:lnTo>
                <a:lnTo>
                  <a:pt x="4025447" y="13298"/>
                </a:lnTo>
                <a:cubicBezTo>
                  <a:pt x="4045692" y="4736"/>
                  <a:pt x="4067950" y="1"/>
                  <a:pt x="4091314" y="0"/>
                </a:cubicBezTo>
                <a:lnTo>
                  <a:pt x="4685410" y="0"/>
                </a:lnTo>
                <a:cubicBezTo>
                  <a:pt x="4778866" y="0"/>
                  <a:pt x="4854627" y="75761"/>
                  <a:pt x="4854627" y="169217"/>
                </a:cubicBezTo>
                <a:lnTo>
                  <a:pt x="4854627" y="763313"/>
                </a:lnTo>
                <a:cubicBezTo>
                  <a:pt x="4854627" y="810041"/>
                  <a:pt x="4835687" y="852346"/>
                  <a:pt x="4805065" y="882968"/>
                </a:cubicBezTo>
                <a:lnTo>
                  <a:pt x="4798099" y="887664"/>
                </a:lnTo>
                <a:lnTo>
                  <a:pt x="4777738" y="912590"/>
                </a:lnTo>
                <a:lnTo>
                  <a:pt x="932956" y="4757372"/>
                </a:lnTo>
                <a:cubicBezTo>
                  <a:pt x="923293" y="4767035"/>
                  <a:pt x="912880" y="4775490"/>
                  <a:pt x="901904" y="4782738"/>
                </a:cubicBezTo>
                <a:lnTo>
                  <a:pt x="895884" y="4785905"/>
                </a:lnTo>
                <a:lnTo>
                  <a:pt x="882968" y="4805064"/>
                </a:lnTo>
                <a:cubicBezTo>
                  <a:pt x="852346" y="4835686"/>
                  <a:pt x="810042" y="4854626"/>
                  <a:pt x="763313" y="4854626"/>
                </a:cubicBezTo>
                <a:lnTo>
                  <a:pt x="169217" y="4854627"/>
                </a:lnTo>
                <a:cubicBezTo>
                  <a:pt x="75761" y="4854626"/>
                  <a:pt x="0" y="4778865"/>
                  <a:pt x="0" y="4685409"/>
                </a:cubicBezTo>
                <a:lnTo>
                  <a:pt x="0" y="4091312"/>
                </a:lnTo>
                <a:cubicBezTo>
                  <a:pt x="1" y="4044585"/>
                  <a:pt x="18940" y="4002281"/>
                  <a:pt x="49563" y="3971658"/>
                </a:cubicBezTo>
                <a:lnTo>
                  <a:pt x="59008" y="3965290"/>
                </a:lnTo>
                <a:lnTo>
                  <a:pt x="67783" y="3948616"/>
                </a:lnTo>
                <a:cubicBezTo>
                  <a:pt x="75030" y="3937640"/>
                  <a:pt x="83485" y="3927226"/>
                  <a:pt x="93147" y="391756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文本框 3"/>
          <p:cNvSpPr txBox="1"/>
          <p:nvPr/>
        </p:nvSpPr>
        <p:spPr>
          <a:xfrm>
            <a:off x="4339894" y="2933725"/>
            <a:ext cx="6001093" cy="923330"/>
          </a:xfrm>
          <a:prstGeom prst="rect">
            <a:avLst/>
          </a:prstGeom>
          <a:noFill/>
        </p:spPr>
        <p:txBody>
          <a:bodyPr wrap="square" rtlCol="0">
            <a:spAutoFit/>
          </a:bodyPr>
          <a:lstStyle/>
          <a:p>
            <a:r>
              <a:rPr lang="en-US" altLang="zh-CN" sz="5400" b="1" dirty="0">
                <a:solidFill>
                  <a:schemeClr val="bg1"/>
                </a:solidFill>
                <a:latin typeface="微软雅黑" panose="020B0503020204020204" charset="-122"/>
                <a:ea typeface="微软雅黑" panose="020B0503020204020204" charset="-122"/>
              </a:rPr>
              <a:t>Background</a:t>
            </a:r>
            <a:endParaRPr lang="zh-CN" altLang="en-US" sz="5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文本框 7"/>
          <p:cNvSpPr txBox="1"/>
          <p:nvPr/>
        </p:nvSpPr>
        <p:spPr>
          <a:xfrm>
            <a:off x="553337" y="1212614"/>
            <a:ext cx="11307856"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Final regression of Model 2 after reducing variables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2</a:t>
            </a:r>
          </a:p>
        </p:txBody>
      </p:sp>
      <p:pic>
        <p:nvPicPr>
          <p:cNvPr id="6" name="图片 5" descr="result2"/>
          <p:cNvPicPr>
            <a:picLocks noChangeAspect="1"/>
          </p:cNvPicPr>
          <p:nvPr/>
        </p:nvPicPr>
        <p:blipFill>
          <a:blip r:embed="rId3"/>
          <a:stretch>
            <a:fillRect/>
          </a:stretch>
        </p:blipFill>
        <p:spPr>
          <a:xfrm>
            <a:off x="6204321" y="1920139"/>
            <a:ext cx="4804410" cy="4762500"/>
          </a:xfrm>
          <a:prstGeom prst="rect">
            <a:avLst/>
          </a:prstGeom>
        </p:spPr>
      </p:pic>
      <p:pic>
        <p:nvPicPr>
          <p:cNvPr id="9" name="图片 8" descr="result1"/>
          <p:cNvPicPr>
            <a:picLocks noChangeAspect="1"/>
          </p:cNvPicPr>
          <p:nvPr/>
        </p:nvPicPr>
        <p:blipFill>
          <a:blip r:embed="rId4"/>
          <a:stretch>
            <a:fillRect/>
          </a:stretch>
        </p:blipFill>
        <p:spPr>
          <a:xfrm>
            <a:off x="1338951" y="1784884"/>
            <a:ext cx="4941570" cy="48977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2325970" y="2269728"/>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圆角矩形 2"/>
          <p:cNvSpPr/>
          <p:nvPr/>
        </p:nvSpPr>
        <p:spPr>
          <a:xfrm rot="2700000">
            <a:off x="2325971" y="3588525"/>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圆角矩形 4"/>
          <p:cNvSpPr/>
          <p:nvPr/>
        </p:nvSpPr>
        <p:spPr>
          <a:xfrm rot="2700000">
            <a:off x="1587469" y="2929127"/>
            <a:ext cx="932530" cy="932530"/>
          </a:xfrm>
          <a:prstGeom prst="roundRect">
            <a:avLst>
              <a:gd name="adj" fmla="val 18146"/>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rot="2700000">
            <a:off x="3963289" y="870397"/>
            <a:ext cx="5049988" cy="5049986"/>
          </a:xfrm>
          <a:custGeom>
            <a:avLst/>
            <a:gdLst>
              <a:gd name="connsiteX0" fmla="*/ 93147 w 4854627"/>
              <a:gd name="connsiteY0" fmla="*/ 3917564 h 4854627"/>
              <a:gd name="connsiteX1" fmla="*/ 3937929 w 4854627"/>
              <a:gd name="connsiteY1" fmla="*/ 72781 h 4854627"/>
              <a:gd name="connsiteX2" fmla="*/ 3968982 w 4854627"/>
              <a:gd name="connsiteY2" fmla="*/ 47416 h 4854627"/>
              <a:gd name="connsiteX3" fmla="*/ 3995685 w 4854627"/>
              <a:gd name="connsiteY3" fmla="*/ 33365 h 4854627"/>
              <a:gd name="connsiteX4" fmla="*/ 4025447 w 4854627"/>
              <a:gd name="connsiteY4" fmla="*/ 13298 h 4854627"/>
              <a:gd name="connsiteX5" fmla="*/ 4091314 w 4854627"/>
              <a:gd name="connsiteY5" fmla="*/ 0 h 4854627"/>
              <a:gd name="connsiteX6" fmla="*/ 4685410 w 4854627"/>
              <a:gd name="connsiteY6" fmla="*/ 0 h 4854627"/>
              <a:gd name="connsiteX7" fmla="*/ 4854627 w 4854627"/>
              <a:gd name="connsiteY7" fmla="*/ 169217 h 4854627"/>
              <a:gd name="connsiteX8" fmla="*/ 4854627 w 4854627"/>
              <a:gd name="connsiteY8" fmla="*/ 763313 h 4854627"/>
              <a:gd name="connsiteX9" fmla="*/ 4805065 w 4854627"/>
              <a:gd name="connsiteY9" fmla="*/ 882968 h 4854627"/>
              <a:gd name="connsiteX10" fmla="*/ 4798099 w 4854627"/>
              <a:gd name="connsiteY10" fmla="*/ 887664 h 4854627"/>
              <a:gd name="connsiteX11" fmla="*/ 4777738 w 4854627"/>
              <a:gd name="connsiteY11" fmla="*/ 912590 h 4854627"/>
              <a:gd name="connsiteX12" fmla="*/ 932956 w 4854627"/>
              <a:gd name="connsiteY12" fmla="*/ 4757372 h 4854627"/>
              <a:gd name="connsiteX13" fmla="*/ 901904 w 4854627"/>
              <a:gd name="connsiteY13" fmla="*/ 4782738 h 4854627"/>
              <a:gd name="connsiteX14" fmla="*/ 895884 w 4854627"/>
              <a:gd name="connsiteY14" fmla="*/ 4785905 h 4854627"/>
              <a:gd name="connsiteX15" fmla="*/ 882968 w 4854627"/>
              <a:gd name="connsiteY15" fmla="*/ 4805064 h 4854627"/>
              <a:gd name="connsiteX16" fmla="*/ 763313 w 4854627"/>
              <a:gd name="connsiteY16" fmla="*/ 4854626 h 4854627"/>
              <a:gd name="connsiteX17" fmla="*/ 169217 w 4854627"/>
              <a:gd name="connsiteY17" fmla="*/ 4854627 h 4854627"/>
              <a:gd name="connsiteX18" fmla="*/ 0 w 4854627"/>
              <a:gd name="connsiteY18" fmla="*/ 4685409 h 4854627"/>
              <a:gd name="connsiteX19" fmla="*/ 0 w 4854627"/>
              <a:gd name="connsiteY19" fmla="*/ 4091312 h 4854627"/>
              <a:gd name="connsiteX20" fmla="*/ 49563 w 4854627"/>
              <a:gd name="connsiteY20" fmla="*/ 3971658 h 4854627"/>
              <a:gd name="connsiteX21" fmla="*/ 59008 w 4854627"/>
              <a:gd name="connsiteY21" fmla="*/ 3965290 h 4854627"/>
              <a:gd name="connsiteX22" fmla="*/ 67783 w 4854627"/>
              <a:gd name="connsiteY22" fmla="*/ 3948616 h 4854627"/>
              <a:gd name="connsiteX23" fmla="*/ 93147 w 4854627"/>
              <a:gd name="connsiteY23" fmla="*/ 3917564 h 48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4627" h="4854627">
                <a:moveTo>
                  <a:pt x="93147" y="3917564"/>
                </a:moveTo>
                <a:lnTo>
                  <a:pt x="3937929" y="72781"/>
                </a:lnTo>
                <a:cubicBezTo>
                  <a:pt x="3947593" y="63118"/>
                  <a:pt x="3958006" y="54663"/>
                  <a:pt x="3968982" y="47416"/>
                </a:cubicBezTo>
                <a:lnTo>
                  <a:pt x="3995685" y="33365"/>
                </a:lnTo>
                <a:lnTo>
                  <a:pt x="4025447" y="13298"/>
                </a:lnTo>
                <a:cubicBezTo>
                  <a:pt x="4045692" y="4736"/>
                  <a:pt x="4067950" y="1"/>
                  <a:pt x="4091314" y="0"/>
                </a:cubicBezTo>
                <a:lnTo>
                  <a:pt x="4685410" y="0"/>
                </a:lnTo>
                <a:cubicBezTo>
                  <a:pt x="4778866" y="0"/>
                  <a:pt x="4854627" y="75761"/>
                  <a:pt x="4854627" y="169217"/>
                </a:cubicBezTo>
                <a:lnTo>
                  <a:pt x="4854627" y="763313"/>
                </a:lnTo>
                <a:cubicBezTo>
                  <a:pt x="4854627" y="810041"/>
                  <a:pt x="4835687" y="852346"/>
                  <a:pt x="4805065" y="882968"/>
                </a:cubicBezTo>
                <a:lnTo>
                  <a:pt x="4798099" y="887664"/>
                </a:lnTo>
                <a:lnTo>
                  <a:pt x="4777738" y="912590"/>
                </a:lnTo>
                <a:lnTo>
                  <a:pt x="932956" y="4757372"/>
                </a:lnTo>
                <a:cubicBezTo>
                  <a:pt x="923293" y="4767035"/>
                  <a:pt x="912880" y="4775490"/>
                  <a:pt x="901904" y="4782738"/>
                </a:cubicBezTo>
                <a:lnTo>
                  <a:pt x="895884" y="4785905"/>
                </a:lnTo>
                <a:lnTo>
                  <a:pt x="882968" y="4805064"/>
                </a:lnTo>
                <a:cubicBezTo>
                  <a:pt x="852346" y="4835686"/>
                  <a:pt x="810042" y="4854626"/>
                  <a:pt x="763313" y="4854626"/>
                </a:cubicBezTo>
                <a:lnTo>
                  <a:pt x="169217" y="4854627"/>
                </a:lnTo>
                <a:cubicBezTo>
                  <a:pt x="75761" y="4854626"/>
                  <a:pt x="0" y="4778865"/>
                  <a:pt x="0" y="4685409"/>
                </a:cubicBezTo>
                <a:lnTo>
                  <a:pt x="0" y="4091312"/>
                </a:lnTo>
                <a:cubicBezTo>
                  <a:pt x="1" y="4044585"/>
                  <a:pt x="18940" y="4002281"/>
                  <a:pt x="49563" y="3971658"/>
                </a:cubicBezTo>
                <a:lnTo>
                  <a:pt x="59008" y="3965290"/>
                </a:lnTo>
                <a:lnTo>
                  <a:pt x="67783" y="3948616"/>
                </a:lnTo>
                <a:cubicBezTo>
                  <a:pt x="75030" y="3937640"/>
                  <a:pt x="83485" y="3927226"/>
                  <a:pt x="93147" y="391756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文本框 3"/>
          <p:cNvSpPr txBox="1"/>
          <p:nvPr/>
        </p:nvSpPr>
        <p:spPr>
          <a:xfrm>
            <a:off x="4357733" y="2933725"/>
            <a:ext cx="6561002" cy="923330"/>
          </a:xfrm>
          <a:prstGeom prst="rect">
            <a:avLst/>
          </a:prstGeom>
          <a:noFill/>
        </p:spPr>
        <p:txBody>
          <a:bodyPr wrap="square" rtlCol="0">
            <a:spAutoFit/>
          </a:bodyPr>
          <a:lstStyle/>
          <a:p>
            <a:r>
              <a:rPr lang="en-US" altLang="zh-CN" sz="5400" b="1" dirty="0">
                <a:solidFill>
                  <a:schemeClr val="bg1"/>
                </a:solidFill>
                <a:latin typeface="微软雅黑" panose="020B0503020204020204" charset="-122"/>
                <a:ea typeface="微软雅黑" panose="020B0503020204020204" charset="-122"/>
              </a:rPr>
              <a:t>Discussion</a:t>
            </a:r>
            <a:endParaRPr lang="zh-CN" altLang="en-US" sz="5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66222" y="4862509"/>
            <a:ext cx="11122462"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Although certain sub-variables like </a:t>
            </a:r>
            <a:r>
              <a:rPr lang="en-US" altLang="zh-CN" sz="2400" dirty="0" err="1">
                <a:solidFill>
                  <a:prstClr val="black"/>
                </a:solidFill>
                <a:latin typeface="Times New Roman" panose="02020603050405020304" pitchFamily="18" charset="0"/>
                <a:cs typeface="Times New Roman" panose="02020603050405020304" pitchFamily="18" charset="0"/>
              </a:rPr>
              <a:t>ParishAvenidas</a:t>
            </a:r>
            <a:r>
              <a:rPr lang="en-US" altLang="zh-CN" sz="2400" dirty="0">
                <a:solidFill>
                  <a:prstClr val="black"/>
                </a:solidFill>
                <a:latin typeface="Times New Roman" panose="02020603050405020304" pitchFamily="18" charset="0"/>
                <a:cs typeface="Times New Roman" panose="02020603050405020304" pitchFamily="18" charset="0"/>
              </a:rPr>
              <a:t> Novas exhibit significant influence on the model, we cannot selectively remove other Parish sub-variables and retain only significant ones due to potential changes in the dataset (limited to specific Parishes like Avenidas Novas or Santa Maria </a:t>
            </a:r>
            <a:r>
              <a:rPr lang="en-US" altLang="zh-CN" sz="2400" dirty="0" err="1">
                <a:solidFill>
                  <a:prstClr val="black"/>
                </a:solidFill>
                <a:latin typeface="Times New Roman" panose="02020603050405020304" pitchFamily="18" charset="0"/>
                <a:cs typeface="Times New Roman" panose="02020603050405020304" pitchFamily="18" charset="0"/>
              </a:rPr>
              <a:t>Maior</a:t>
            </a:r>
            <a:r>
              <a:rPr lang="en-US" altLang="zh-CN" sz="2400" dirty="0">
                <a:solidFill>
                  <a:prstClr val="black"/>
                </a:solidFill>
                <a:latin typeface="Times New Roman" panose="02020603050405020304" pitchFamily="18" charset="0"/>
                <a:cs typeface="Times New Roman" panose="02020603050405020304" pitchFamily="18" charset="0"/>
              </a:rPr>
              <a:t>). Consequently, this data would lose its meaningful context and impact on the analysis.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9" y="0"/>
            <a:ext cx="7094646" cy="951088"/>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Discussion of Model 1</a:t>
            </a:r>
          </a:p>
        </p:txBody>
      </p:sp>
      <p:pic>
        <p:nvPicPr>
          <p:cNvPr id="5" name="图片 4"/>
          <p:cNvPicPr>
            <a:picLocks noChangeAspect="1"/>
          </p:cNvPicPr>
          <p:nvPr/>
        </p:nvPicPr>
        <p:blipFill>
          <a:blip r:embed="rId3"/>
          <a:stretch>
            <a:fillRect/>
          </a:stretch>
        </p:blipFill>
        <p:spPr>
          <a:xfrm>
            <a:off x="2874521" y="862449"/>
            <a:ext cx="6305864" cy="39303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383370" y="1136738"/>
            <a:ext cx="11122462" cy="515044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The model can be useful in predicting the price of houses in Lisbon and it shows that the price is correlated with number of bedrooms, number of bathrooms, net area, latitude and the district where the house is located in. </a:t>
            </a:r>
          </a:p>
          <a:p>
            <a:pPr marL="342900" indent="-342900">
              <a:lnSpc>
                <a:spcPct val="200000"/>
              </a:lnSpc>
              <a:buFont typeface="Arial" panose="020B0604020202020204" pitchFamily="34" charset="0"/>
              <a:buChar char="•"/>
            </a:pPr>
            <a:endParaRPr lang="en-US" altLang="zh-CN" sz="2400" dirty="0">
              <a:solidFill>
                <a:prstClr val="black"/>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Model 1 shows that in order for the price to be higher, the house has to have a large area, less bedrooms, more bathrooms and be at a good place. Since number of bedrooms and bathrooms are mainly small, the result is the same for model 2.</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9" y="0"/>
            <a:ext cx="7094646" cy="951088"/>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Discussion of Model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2325970" y="2269728"/>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圆角矩形 2"/>
          <p:cNvSpPr/>
          <p:nvPr/>
        </p:nvSpPr>
        <p:spPr>
          <a:xfrm rot="2700000">
            <a:off x="2325971" y="3588525"/>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圆角矩形 4"/>
          <p:cNvSpPr/>
          <p:nvPr/>
        </p:nvSpPr>
        <p:spPr>
          <a:xfrm rot="2700000">
            <a:off x="1587469" y="2929127"/>
            <a:ext cx="932530" cy="932530"/>
          </a:xfrm>
          <a:prstGeom prst="roundRect">
            <a:avLst>
              <a:gd name="adj" fmla="val 18146"/>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rot="2700000">
            <a:off x="3963289" y="870397"/>
            <a:ext cx="5049988" cy="5049986"/>
          </a:xfrm>
          <a:custGeom>
            <a:avLst/>
            <a:gdLst>
              <a:gd name="connsiteX0" fmla="*/ 93147 w 4854627"/>
              <a:gd name="connsiteY0" fmla="*/ 3917564 h 4854627"/>
              <a:gd name="connsiteX1" fmla="*/ 3937929 w 4854627"/>
              <a:gd name="connsiteY1" fmla="*/ 72781 h 4854627"/>
              <a:gd name="connsiteX2" fmla="*/ 3968982 w 4854627"/>
              <a:gd name="connsiteY2" fmla="*/ 47416 h 4854627"/>
              <a:gd name="connsiteX3" fmla="*/ 3995685 w 4854627"/>
              <a:gd name="connsiteY3" fmla="*/ 33365 h 4854627"/>
              <a:gd name="connsiteX4" fmla="*/ 4025447 w 4854627"/>
              <a:gd name="connsiteY4" fmla="*/ 13298 h 4854627"/>
              <a:gd name="connsiteX5" fmla="*/ 4091314 w 4854627"/>
              <a:gd name="connsiteY5" fmla="*/ 0 h 4854627"/>
              <a:gd name="connsiteX6" fmla="*/ 4685410 w 4854627"/>
              <a:gd name="connsiteY6" fmla="*/ 0 h 4854627"/>
              <a:gd name="connsiteX7" fmla="*/ 4854627 w 4854627"/>
              <a:gd name="connsiteY7" fmla="*/ 169217 h 4854627"/>
              <a:gd name="connsiteX8" fmla="*/ 4854627 w 4854627"/>
              <a:gd name="connsiteY8" fmla="*/ 763313 h 4854627"/>
              <a:gd name="connsiteX9" fmla="*/ 4805065 w 4854627"/>
              <a:gd name="connsiteY9" fmla="*/ 882968 h 4854627"/>
              <a:gd name="connsiteX10" fmla="*/ 4798099 w 4854627"/>
              <a:gd name="connsiteY10" fmla="*/ 887664 h 4854627"/>
              <a:gd name="connsiteX11" fmla="*/ 4777738 w 4854627"/>
              <a:gd name="connsiteY11" fmla="*/ 912590 h 4854627"/>
              <a:gd name="connsiteX12" fmla="*/ 932956 w 4854627"/>
              <a:gd name="connsiteY12" fmla="*/ 4757372 h 4854627"/>
              <a:gd name="connsiteX13" fmla="*/ 901904 w 4854627"/>
              <a:gd name="connsiteY13" fmla="*/ 4782738 h 4854627"/>
              <a:gd name="connsiteX14" fmla="*/ 895884 w 4854627"/>
              <a:gd name="connsiteY14" fmla="*/ 4785905 h 4854627"/>
              <a:gd name="connsiteX15" fmla="*/ 882968 w 4854627"/>
              <a:gd name="connsiteY15" fmla="*/ 4805064 h 4854627"/>
              <a:gd name="connsiteX16" fmla="*/ 763313 w 4854627"/>
              <a:gd name="connsiteY16" fmla="*/ 4854626 h 4854627"/>
              <a:gd name="connsiteX17" fmla="*/ 169217 w 4854627"/>
              <a:gd name="connsiteY17" fmla="*/ 4854627 h 4854627"/>
              <a:gd name="connsiteX18" fmla="*/ 0 w 4854627"/>
              <a:gd name="connsiteY18" fmla="*/ 4685409 h 4854627"/>
              <a:gd name="connsiteX19" fmla="*/ 0 w 4854627"/>
              <a:gd name="connsiteY19" fmla="*/ 4091312 h 4854627"/>
              <a:gd name="connsiteX20" fmla="*/ 49563 w 4854627"/>
              <a:gd name="connsiteY20" fmla="*/ 3971658 h 4854627"/>
              <a:gd name="connsiteX21" fmla="*/ 59008 w 4854627"/>
              <a:gd name="connsiteY21" fmla="*/ 3965290 h 4854627"/>
              <a:gd name="connsiteX22" fmla="*/ 67783 w 4854627"/>
              <a:gd name="connsiteY22" fmla="*/ 3948616 h 4854627"/>
              <a:gd name="connsiteX23" fmla="*/ 93147 w 4854627"/>
              <a:gd name="connsiteY23" fmla="*/ 3917564 h 48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4627" h="4854627">
                <a:moveTo>
                  <a:pt x="93147" y="3917564"/>
                </a:moveTo>
                <a:lnTo>
                  <a:pt x="3937929" y="72781"/>
                </a:lnTo>
                <a:cubicBezTo>
                  <a:pt x="3947593" y="63118"/>
                  <a:pt x="3958006" y="54663"/>
                  <a:pt x="3968982" y="47416"/>
                </a:cubicBezTo>
                <a:lnTo>
                  <a:pt x="3995685" y="33365"/>
                </a:lnTo>
                <a:lnTo>
                  <a:pt x="4025447" y="13298"/>
                </a:lnTo>
                <a:cubicBezTo>
                  <a:pt x="4045692" y="4736"/>
                  <a:pt x="4067950" y="1"/>
                  <a:pt x="4091314" y="0"/>
                </a:cubicBezTo>
                <a:lnTo>
                  <a:pt x="4685410" y="0"/>
                </a:lnTo>
                <a:cubicBezTo>
                  <a:pt x="4778866" y="0"/>
                  <a:pt x="4854627" y="75761"/>
                  <a:pt x="4854627" y="169217"/>
                </a:cubicBezTo>
                <a:lnTo>
                  <a:pt x="4854627" y="763313"/>
                </a:lnTo>
                <a:cubicBezTo>
                  <a:pt x="4854627" y="810041"/>
                  <a:pt x="4835687" y="852346"/>
                  <a:pt x="4805065" y="882968"/>
                </a:cubicBezTo>
                <a:lnTo>
                  <a:pt x="4798099" y="887664"/>
                </a:lnTo>
                <a:lnTo>
                  <a:pt x="4777738" y="912590"/>
                </a:lnTo>
                <a:lnTo>
                  <a:pt x="932956" y="4757372"/>
                </a:lnTo>
                <a:cubicBezTo>
                  <a:pt x="923293" y="4767035"/>
                  <a:pt x="912880" y="4775490"/>
                  <a:pt x="901904" y="4782738"/>
                </a:cubicBezTo>
                <a:lnTo>
                  <a:pt x="895884" y="4785905"/>
                </a:lnTo>
                <a:lnTo>
                  <a:pt x="882968" y="4805064"/>
                </a:lnTo>
                <a:cubicBezTo>
                  <a:pt x="852346" y="4835686"/>
                  <a:pt x="810042" y="4854626"/>
                  <a:pt x="763313" y="4854626"/>
                </a:cubicBezTo>
                <a:lnTo>
                  <a:pt x="169217" y="4854627"/>
                </a:lnTo>
                <a:cubicBezTo>
                  <a:pt x="75761" y="4854626"/>
                  <a:pt x="0" y="4778865"/>
                  <a:pt x="0" y="4685409"/>
                </a:cubicBezTo>
                <a:lnTo>
                  <a:pt x="0" y="4091312"/>
                </a:lnTo>
                <a:cubicBezTo>
                  <a:pt x="1" y="4044585"/>
                  <a:pt x="18940" y="4002281"/>
                  <a:pt x="49563" y="3971658"/>
                </a:cubicBezTo>
                <a:lnTo>
                  <a:pt x="59008" y="3965290"/>
                </a:lnTo>
                <a:lnTo>
                  <a:pt x="67783" y="3948616"/>
                </a:lnTo>
                <a:cubicBezTo>
                  <a:pt x="75030" y="3937640"/>
                  <a:pt x="83485" y="3927226"/>
                  <a:pt x="93147" y="391756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文本框 3"/>
          <p:cNvSpPr txBox="1"/>
          <p:nvPr/>
        </p:nvSpPr>
        <p:spPr>
          <a:xfrm>
            <a:off x="4282727" y="2933725"/>
            <a:ext cx="6561002" cy="923330"/>
          </a:xfrm>
          <a:prstGeom prst="rect">
            <a:avLst/>
          </a:prstGeom>
          <a:noFill/>
        </p:spPr>
        <p:txBody>
          <a:bodyPr wrap="square" rtlCol="0">
            <a:spAutoFit/>
          </a:bodyPr>
          <a:lstStyle/>
          <a:p>
            <a:r>
              <a:rPr lang="en-US" altLang="zh-CN" sz="5400" b="1" dirty="0">
                <a:solidFill>
                  <a:schemeClr val="bg1"/>
                </a:solidFill>
                <a:latin typeface="微软雅黑" panose="020B0503020204020204" charset="-122"/>
                <a:ea typeface="微软雅黑" panose="020B0503020204020204" charset="-122"/>
              </a:rPr>
              <a:t>Conclusions</a:t>
            </a:r>
            <a:endParaRPr lang="zh-CN" altLang="en-US" sz="5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103509"/>
            <a:ext cx="11122462" cy="515044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solidFill>
                  <a:prstClr val="black"/>
                </a:solidFill>
                <a:latin typeface="Times New Roman" panose="02020603050405020304" pitchFamily="18" charset="0"/>
                <a:cs typeface="Times New Roman" panose="02020603050405020304" pitchFamily="18" charset="0"/>
              </a:rPr>
              <a:t>The model can be useful in predicting the price of houses in Lisbon and it shows that the price is correlated with number of bedrooms, number of bathrooms, net area, latitude and the district where the house is located in.</a:t>
            </a:r>
            <a:endParaRPr lang="en-US" altLang="zh-CN" sz="2400" dirty="0">
              <a:solidFill>
                <a:prstClr val="black"/>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endParaRPr lang="zh-CN" altLang="en-US" sz="2400" dirty="0">
              <a:solidFill>
                <a:prstClr val="black"/>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zh-CN" altLang="en-US" sz="2400" dirty="0">
                <a:solidFill>
                  <a:prstClr val="black"/>
                </a:solidFill>
                <a:latin typeface="Times New Roman" panose="02020603050405020304" pitchFamily="18" charset="0"/>
                <a:cs typeface="Times New Roman" panose="02020603050405020304" pitchFamily="18" charset="0"/>
              </a:rPr>
              <a:t>Model 1 shows that in order for the price to be higher, the house has to have a large area, less bedrooms, more bathrooms and be at a good place. Since number of bedrooms and bathrooms are mainly small, the result is the same for model 2. </a:t>
            </a:r>
          </a:p>
        </p:txBody>
      </p:sp>
      <p:sp>
        <p:nvSpPr>
          <p:cNvPr id="4" name="矩形 3"/>
          <p:cNvSpPr/>
          <p:nvPr/>
        </p:nvSpPr>
        <p:spPr>
          <a:xfrm>
            <a:off x="974699" y="0"/>
            <a:ext cx="3719849" cy="951088"/>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图片 1"/>
          <p:cNvPicPr>
            <a:picLocks noChangeAspect="1"/>
          </p:cNvPicPr>
          <p:nvPr/>
        </p:nvPicPr>
        <p:blipFill>
          <a:blip r:embed="rId3"/>
          <a:srcRect t="8684" b="6842"/>
          <a:stretch>
            <a:fillRect/>
          </a:stretch>
        </p:blipFill>
        <p:spPr>
          <a:xfrm>
            <a:off x="1442384" y="1159637"/>
            <a:ext cx="9307232" cy="5316728"/>
          </a:xfrm>
          <a:prstGeom prst="rect">
            <a:avLst/>
          </a:prstGeom>
          <a:noFill/>
          <a:ln w="9525">
            <a:noFill/>
          </a:ln>
        </p:spPr>
      </p:pic>
      <p:sp>
        <p:nvSpPr>
          <p:cNvPr id="3" name="Rectangle 18"/>
          <p:cNvSpPr>
            <a:spLocks noChangeArrowheads="1"/>
          </p:cNvSpPr>
          <p:nvPr/>
        </p:nvSpPr>
        <p:spPr bwMode="auto">
          <a:xfrm>
            <a:off x="-101731" y="141072"/>
            <a:ext cx="123954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微软雅黑" panose="020B0503020204020204" charset="-122"/>
                <a:sym typeface="+mn-ea"/>
              </a:rPr>
              <a:t>Thanks for Listening</a:t>
            </a:r>
            <a:r>
              <a:rPr kumimoji="0" lang="zh-CN" altLang="en-US" sz="6000" b="1"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微软雅黑" panose="020B0503020204020204" charset="-122"/>
                <a:sym typeface="+mn-ea"/>
              </a:rPr>
              <a:t>！</a:t>
            </a:r>
          </a:p>
        </p:txBody>
      </p:sp>
      <p:grpSp>
        <p:nvGrpSpPr>
          <p:cNvPr id="5" name="组合 4"/>
          <p:cNvGrpSpPr/>
          <p:nvPr/>
        </p:nvGrpSpPr>
        <p:grpSpPr>
          <a:xfrm>
            <a:off x="0" y="-9403"/>
            <a:ext cx="766445" cy="1224280"/>
            <a:chOff x="314" y="5764"/>
            <a:chExt cx="2602" cy="4155"/>
          </a:xfrm>
        </p:grpSpPr>
        <p:sp>
          <p:nvSpPr>
            <p:cNvPr id="11"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p:cNvSpPr txBox="1"/>
          <p:nvPr/>
        </p:nvSpPr>
        <p:spPr>
          <a:xfrm>
            <a:off x="487349" y="1187517"/>
            <a:ext cx="11122462" cy="1200329"/>
          </a:xfrm>
          <a:prstGeom prst="rect">
            <a:avLst/>
          </a:prstGeom>
          <a:noFill/>
        </p:spPr>
        <p:txBody>
          <a:bodyPr wrap="square" rtlCol="0">
            <a:spAutoFit/>
          </a:bodyPr>
          <a:lstStyle/>
          <a:p>
            <a:pPr marL="342900" lvl="0" indent="-342900">
              <a:buFont typeface="Arial" panose="020B0604020202020204" pitchFamily="34" charset="0"/>
              <a:buChar char="•"/>
              <a:defRPr/>
            </a:pPr>
            <a:r>
              <a:rPr lang="en-US" altLang="zh-CN" sz="2400" dirty="0">
                <a:solidFill>
                  <a:prstClr val="black"/>
                </a:solidFill>
                <a:latin typeface="Times New Roman" panose="02020603050405020304" pitchFamily="18" charset="0"/>
                <a:cs typeface="Times New Roman" panose="02020603050405020304" pitchFamily="18" charset="0"/>
              </a:rPr>
              <a:t>Objective: Develop a predictive model using regression analysis to analyze housing prices in Lisbon, Portugal, based on property attributes, benefiting buyers, sellers, investors, and policymakers.</a:t>
            </a:r>
            <a:endPar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p:cNvSpPr txBox="1"/>
          <p:nvPr/>
        </p:nvSpPr>
        <p:spPr>
          <a:xfrm>
            <a:off x="466222" y="2608609"/>
            <a:ext cx="11122462"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Dataset: Utilizing a comprehensive dataset of residential properties in Lisbon, including essential variables like property condition, type, bedrooms, bathrooms, area, parking availability, and geographical coordinates</a:t>
            </a:r>
            <a:r>
              <a:rPr lang="en-US" altLang="zh-CN" sz="2400" dirty="0"/>
              <a:t>.</a:t>
            </a:r>
          </a:p>
        </p:txBody>
      </p:sp>
      <p:sp>
        <p:nvSpPr>
          <p:cNvPr id="9" name="文本框 8"/>
          <p:cNvSpPr txBox="1"/>
          <p:nvPr/>
        </p:nvSpPr>
        <p:spPr>
          <a:xfrm>
            <a:off x="466222" y="4070209"/>
            <a:ext cx="11122462"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Importance: Understanding the factors influencing housing prices is crucial in Lisbon's dynamic and competitive real estate market, enabling informed decision-making for various stakeholders.</a:t>
            </a:r>
          </a:p>
        </p:txBody>
      </p:sp>
      <p:sp>
        <p:nvSpPr>
          <p:cNvPr id="11" name="文本框 10"/>
          <p:cNvSpPr txBox="1"/>
          <p:nvPr/>
        </p:nvSpPr>
        <p:spPr>
          <a:xfrm>
            <a:off x="466222" y="5531809"/>
            <a:ext cx="11122462"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Methodology: Applying linear regression techniques to construct a reliable predictive model, providing valuable insights into the key drivers of housing prices in Lisbon.</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16623"/>
            <a:ext cx="9054082"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Background and Description</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2325970" y="2269728"/>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圆角矩形 2"/>
          <p:cNvSpPr/>
          <p:nvPr/>
        </p:nvSpPr>
        <p:spPr>
          <a:xfrm rot="2700000">
            <a:off x="2325971" y="3588525"/>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圆角矩形 4"/>
          <p:cNvSpPr/>
          <p:nvPr/>
        </p:nvSpPr>
        <p:spPr>
          <a:xfrm rot="2700000">
            <a:off x="1587469" y="2929127"/>
            <a:ext cx="932530" cy="932530"/>
          </a:xfrm>
          <a:prstGeom prst="roundRect">
            <a:avLst>
              <a:gd name="adj" fmla="val 18146"/>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rot="2700000">
            <a:off x="3963289" y="870397"/>
            <a:ext cx="5049988" cy="5049986"/>
          </a:xfrm>
          <a:custGeom>
            <a:avLst/>
            <a:gdLst>
              <a:gd name="connsiteX0" fmla="*/ 93147 w 4854627"/>
              <a:gd name="connsiteY0" fmla="*/ 3917564 h 4854627"/>
              <a:gd name="connsiteX1" fmla="*/ 3937929 w 4854627"/>
              <a:gd name="connsiteY1" fmla="*/ 72781 h 4854627"/>
              <a:gd name="connsiteX2" fmla="*/ 3968982 w 4854627"/>
              <a:gd name="connsiteY2" fmla="*/ 47416 h 4854627"/>
              <a:gd name="connsiteX3" fmla="*/ 3995685 w 4854627"/>
              <a:gd name="connsiteY3" fmla="*/ 33365 h 4854627"/>
              <a:gd name="connsiteX4" fmla="*/ 4025447 w 4854627"/>
              <a:gd name="connsiteY4" fmla="*/ 13298 h 4854627"/>
              <a:gd name="connsiteX5" fmla="*/ 4091314 w 4854627"/>
              <a:gd name="connsiteY5" fmla="*/ 0 h 4854627"/>
              <a:gd name="connsiteX6" fmla="*/ 4685410 w 4854627"/>
              <a:gd name="connsiteY6" fmla="*/ 0 h 4854627"/>
              <a:gd name="connsiteX7" fmla="*/ 4854627 w 4854627"/>
              <a:gd name="connsiteY7" fmla="*/ 169217 h 4854627"/>
              <a:gd name="connsiteX8" fmla="*/ 4854627 w 4854627"/>
              <a:gd name="connsiteY8" fmla="*/ 763313 h 4854627"/>
              <a:gd name="connsiteX9" fmla="*/ 4805065 w 4854627"/>
              <a:gd name="connsiteY9" fmla="*/ 882968 h 4854627"/>
              <a:gd name="connsiteX10" fmla="*/ 4798099 w 4854627"/>
              <a:gd name="connsiteY10" fmla="*/ 887664 h 4854627"/>
              <a:gd name="connsiteX11" fmla="*/ 4777738 w 4854627"/>
              <a:gd name="connsiteY11" fmla="*/ 912590 h 4854627"/>
              <a:gd name="connsiteX12" fmla="*/ 932956 w 4854627"/>
              <a:gd name="connsiteY12" fmla="*/ 4757372 h 4854627"/>
              <a:gd name="connsiteX13" fmla="*/ 901904 w 4854627"/>
              <a:gd name="connsiteY13" fmla="*/ 4782738 h 4854627"/>
              <a:gd name="connsiteX14" fmla="*/ 895884 w 4854627"/>
              <a:gd name="connsiteY14" fmla="*/ 4785905 h 4854627"/>
              <a:gd name="connsiteX15" fmla="*/ 882968 w 4854627"/>
              <a:gd name="connsiteY15" fmla="*/ 4805064 h 4854627"/>
              <a:gd name="connsiteX16" fmla="*/ 763313 w 4854627"/>
              <a:gd name="connsiteY16" fmla="*/ 4854626 h 4854627"/>
              <a:gd name="connsiteX17" fmla="*/ 169217 w 4854627"/>
              <a:gd name="connsiteY17" fmla="*/ 4854627 h 4854627"/>
              <a:gd name="connsiteX18" fmla="*/ 0 w 4854627"/>
              <a:gd name="connsiteY18" fmla="*/ 4685409 h 4854627"/>
              <a:gd name="connsiteX19" fmla="*/ 0 w 4854627"/>
              <a:gd name="connsiteY19" fmla="*/ 4091312 h 4854627"/>
              <a:gd name="connsiteX20" fmla="*/ 49563 w 4854627"/>
              <a:gd name="connsiteY20" fmla="*/ 3971658 h 4854627"/>
              <a:gd name="connsiteX21" fmla="*/ 59008 w 4854627"/>
              <a:gd name="connsiteY21" fmla="*/ 3965290 h 4854627"/>
              <a:gd name="connsiteX22" fmla="*/ 67783 w 4854627"/>
              <a:gd name="connsiteY22" fmla="*/ 3948616 h 4854627"/>
              <a:gd name="connsiteX23" fmla="*/ 93147 w 4854627"/>
              <a:gd name="connsiteY23" fmla="*/ 3917564 h 48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4627" h="4854627">
                <a:moveTo>
                  <a:pt x="93147" y="3917564"/>
                </a:moveTo>
                <a:lnTo>
                  <a:pt x="3937929" y="72781"/>
                </a:lnTo>
                <a:cubicBezTo>
                  <a:pt x="3947593" y="63118"/>
                  <a:pt x="3958006" y="54663"/>
                  <a:pt x="3968982" y="47416"/>
                </a:cubicBezTo>
                <a:lnTo>
                  <a:pt x="3995685" y="33365"/>
                </a:lnTo>
                <a:lnTo>
                  <a:pt x="4025447" y="13298"/>
                </a:lnTo>
                <a:cubicBezTo>
                  <a:pt x="4045692" y="4736"/>
                  <a:pt x="4067950" y="1"/>
                  <a:pt x="4091314" y="0"/>
                </a:cubicBezTo>
                <a:lnTo>
                  <a:pt x="4685410" y="0"/>
                </a:lnTo>
                <a:cubicBezTo>
                  <a:pt x="4778866" y="0"/>
                  <a:pt x="4854627" y="75761"/>
                  <a:pt x="4854627" y="169217"/>
                </a:cubicBezTo>
                <a:lnTo>
                  <a:pt x="4854627" y="763313"/>
                </a:lnTo>
                <a:cubicBezTo>
                  <a:pt x="4854627" y="810041"/>
                  <a:pt x="4835687" y="852346"/>
                  <a:pt x="4805065" y="882968"/>
                </a:cubicBezTo>
                <a:lnTo>
                  <a:pt x="4798099" y="887664"/>
                </a:lnTo>
                <a:lnTo>
                  <a:pt x="4777738" y="912590"/>
                </a:lnTo>
                <a:lnTo>
                  <a:pt x="932956" y="4757372"/>
                </a:lnTo>
                <a:cubicBezTo>
                  <a:pt x="923293" y="4767035"/>
                  <a:pt x="912880" y="4775490"/>
                  <a:pt x="901904" y="4782738"/>
                </a:cubicBezTo>
                <a:lnTo>
                  <a:pt x="895884" y="4785905"/>
                </a:lnTo>
                <a:lnTo>
                  <a:pt x="882968" y="4805064"/>
                </a:lnTo>
                <a:cubicBezTo>
                  <a:pt x="852346" y="4835686"/>
                  <a:pt x="810042" y="4854626"/>
                  <a:pt x="763313" y="4854626"/>
                </a:cubicBezTo>
                <a:lnTo>
                  <a:pt x="169217" y="4854627"/>
                </a:lnTo>
                <a:cubicBezTo>
                  <a:pt x="75761" y="4854626"/>
                  <a:pt x="0" y="4778865"/>
                  <a:pt x="0" y="4685409"/>
                </a:cubicBezTo>
                <a:lnTo>
                  <a:pt x="0" y="4091312"/>
                </a:lnTo>
                <a:cubicBezTo>
                  <a:pt x="1" y="4044585"/>
                  <a:pt x="18940" y="4002281"/>
                  <a:pt x="49563" y="3971658"/>
                </a:cubicBezTo>
                <a:lnTo>
                  <a:pt x="59008" y="3965290"/>
                </a:lnTo>
                <a:lnTo>
                  <a:pt x="67783" y="3948616"/>
                </a:lnTo>
                <a:cubicBezTo>
                  <a:pt x="75030" y="3937640"/>
                  <a:pt x="83485" y="3927226"/>
                  <a:pt x="93147" y="391756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文本框 3"/>
          <p:cNvSpPr txBox="1"/>
          <p:nvPr/>
        </p:nvSpPr>
        <p:spPr>
          <a:xfrm>
            <a:off x="3349065" y="2933725"/>
            <a:ext cx="6561002" cy="923330"/>
          </a:xfrm>
          <a:prstGeom prst="rect">
            <a:avLst/>
          </a:prstGeom>
          <a:noFill/>
        </p:spPr>
        <p:txBody>
          <a:bodyPr wrap="square" rtlCol="0">
            <a:spAutoFit/>
          </a:bodyPr>
          <a:lstStyle/>
          <a:p>
            <a:r>
              <a:rPr lang="en-US" altLang="zh-CN" sz="5400" b="1" dirty="0">
                <a:solidFill>
                  <a:schemeClr val="bg1"/>
                </a:solidFill>
                <a:latin typeface="微软雅黑" panose="020B0503020204020204" charset="-122"/>
                <a:ea typeface="微软雅黑" panose="020B0503020204020204" charset="-122"/>
              </a:rPr>
              <a:t>Design &amp; Analysis</a:t>
            </a:r>
            <a:endParaRPr lang="zh-CN" altLang="en-US" sz="5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p:cNvSpPr txBox="1"/>
          <p:nvPr/>
        </p:nvSpPr>
        <p:spPr>
          <a:xfrm>
            <a:off x="487349" y="1187517"/>
            <a:ext cx="11122462" cy="1200329"/>
          </a:xfrm>
          <a:prstGeom prst="rect">
            <a:avLst/>
          </a:prstGeom>
          <a:noFill/>
        </p:spPr>
        <p:txBody>
          <a:bodyPr wrap="square" rtlCol="0">
            <a:spAutoFit/>
          </a:bodyPr>
          <a:lstStyle/>
          <a:p>
            <a:pPr marL="342900" lvl="0" indent="-342900">
              <a:buFont typeface="Arial" panose="020B0604020202020204" pitchFamily="34" charset="0"/>
              <a:buChar char="•"/>
              <a:defRPr/>
            </a:pPr>
            <a:r>
              <a:rPr lang="en-US" altLang="zh-CN" sz="2400" dirty="0">
                <a:solidFill>
                  <a:prstClr val="black"/>
                </a:solidFill>
                <a:latin typeface="Times New Roman" panose="02020603050405020304" pitchFamily="18" charset="0"/>
                <a:cs typeface="Times New Roman" panose="02020603050405020304" pitchFamily="18" charset="0"/>
              </a:rPr>
              <a:t>Data Processing and Collinearity: Thoroughly preprocess categorical and quantitative variables, identify potential collinearity among variables, and take necessary steps to resolve multicollinearity challenges by removing one of the correlated variables.</a:t>
            </a:r>
            <a:endPar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p:cNvSpPr txBox="1"/>
          <p:nvPr/>
        </p:nvSpPr>
        <p:spPr>
          <a:xfrm>
            <a:off x="466222" y="2608609"/>
            <a:ext cx="11307856"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solidFill>
                  <a:prstClr val="black"/>
                </a:solidFill>
                <a:latin typeface="Times New Roman" panose="02020603050405020304" pitchFamily="18" charset="0"/>
                <a:cs typeface="Times New Roman" panose="02020603050405020304" pitchFamily="18" charset="0"/>
              </a:rPr>
              <a:t>Linear </a:t>
            </a:r>
            <a:r>
              <a:rPr lang="en-US" altLang="zh-CN" sz="2400" dirty="0">
                <a:solidFill>
                  <a:prstClr val="black"/>
                </a:solidFill>
                <a:latin typeface="Times New Roman" panose="02020603050405020304" pitchFamily="18" charset="0"/>
                <a:cs typeface="Times New Roman" panose="02020603050405020304" pitchFamily="18" charset="0"/>
              </a:rPr>
              <a:t>Regression and Significance Analysis: Conduct linear regression on all variables, thoroughly examine the results, and exclude variables that do not demonstrate statistical significance to enhance the model's accuracy.</a:t>
            </a:r>
            <a:endParaRPr lang="en-US" altLang="zh-CN" sz="2400" dirty="0"/>
          </a:p>
        </p:txBody>
      </p:sp>
      <p:sp>
        <p:nvSpPr>
          <p:cNvPr id="9" name="文本框 8"/>
          <p:cNvSpPr txBox="1"/>
          <p:nvPr/>
        </p:nvSpPr>
        <p:spPr>
          <a:xfrm>
            <a:off x="466222" y="4070209"/>
            <a:ext cx="11122462"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Residual Analysis and Outlier Handling: Analyze the Residuals vs Fitted values plot to check if the residuals meet the assumptions. Identify high leverage points and exclude outliers to refine the regression model iteratively.</a:t>
            </a:r>
          </a:p>
        </p:txBody>
      </p:sp>
      <mc:AlternateContent xmlns:mc="http://schemas.openxmlformats.org/markup-compatibility/2006" xmlns:a14="http://schemas.microsoft.com/office/drawing/2010/main">
        <mc:Choice Requires="a14">
          <p:sp>
            <p:nvSpPr>
              <p:cNvPr id="11" name="文本框 10"/>
              <p:cNvSpPr txBox="1"/>
              <p:nvPr/>
            </p:nvSpPr>
            <p:spPr>
              <a:xfrm>
                <a:off x="466222" y="5531809"/>
                <a:ext cx="11122462" cy="123194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Polynomial and Interaction Terms: In model 2, focus on introducing polynomial terms like </a:t>
                </a:r>
                <a14:m>
                  <m:oMath xmlns:m="http://schemas.openxmlformats.org/officeDocument/2006/math">
                    <m:sSup>
                      <m:sSupPr>
                        <m:ctrlPr>
                          <a:rPr lang="en-US" altLang="zh-CN" sz="2400" i="1" smtClean="0">
                            <a:solidFill>
                              <a:prstClr val="black"/>
                            </a:solidFill>
                            <a:latin typeface="Cambria Math" panose="02040503050406030204" pitchFamily="18" charset="0"/>
                            <a:cs typeface="Times New Roman" panose="02020603050405020304" pitchFamily="18" charset="0"/>
                          </a:rPr>
                        </m:ctrlPr>
                      </m:sSupPr>
                      <m:e>
                        <m:r>
                          <a:rPr lang="en-US" altLang="zh-CN" sz="2400" b="0" i="1" smtClean="0">
                            <a:solidFill>
                              <a:prstClr val="black"/>
                            </a:solidFill>
                            <a:latin typeface="Cambria Math" panose="02040503050406030204" pitchFamily="18" charset="0"/>
                            <a:cs typeface="Times New Roman" panose="02020603050405020304" pitchFamily="18" charset="0"/>
                          </a:rPr>
                          <m:t>𝑋</m:t>
                        </m:r>
                      </m:e>
                      <m:sup>
                        <m:r>
                          <a:rPr lang="en-US" altLang="zh-CN" sz="2400" b="0" i="1" smtClean="0">
                            <a:solidFill>
                              <a:prstClr val="black"/>
                            </a:solidFill>
                            <a:latin typeface="Cambria Math" panose="02040503050406030204" pitchFamily="18" charset="0"/>
                            <a:cs typeface="Times New Roman" panose="02020603050405020304" pitchFamily="18" charset="0"/>
                          </a:rPr>
                          <m:t>2</m:t>
                        </m:r>
                      </m:sup>
                    </m:sSup>
                  </m:oMath>
                </a14:m>
                <a:r>
                  <a:rPr lang="en-US" altLang="zh-CN" sz="2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400" i="1">
                            <a:solidFill>
                              <a:prstClr val="black"/>
                            </a:solidFill>
                            <a:latin typeface="Cambria Math" panose="02040503050406030204" pitchFamily="18" charset="0"/>
                            <a:cs typeface="Times New Roman" panose="02020603050405020304" pitchFamily="18" charset="0"/>
                          </a:rPr>
                        </m:ctrlPr>
                      </m:sSupPr>
                      <m:e>
                        <m:r>
                          <a:rPr lang="en-US" altLang="zh-CN" sz="2400" i="1">
                            <a:solidFill>
                              <a:prstClr val="black"/>
                            </a:solidFill>
                            <a:latin typeface="Cambria Math" panose="02040503050406030204" pitchFamily="18" charset="0"/>
                            <a:cs typeface="Times New Roman" panose="02020603050405020304" pitchFamily="18" charset="0"/>
                          </a:rPr>
                          <m:t>𝑋</m:t>
                        </m:r>
                      </m:e>
                      <m:sup>
                        <m:r>
                          <a:rPr lang="en-US" altLang="zh-CN" sz="2400" b="0" i="1" smtClean="0">
                            <a:solidFill>
                              <a:prstClr val="black"/>
                            </a:solidFill>
                            <a:latin typeface="Cambria Math" panose="02040503050406030204" pitchFamily="18" charset="0"/>
                            <a:cs typeface="Times New Roman" panose="02020603050405020304" pitchFamily="18" charset="0"/>
                          </a:rPr>
                          <m:t>3</m:t>
                        </m:r>
                      </m:sup>
                    </m:sSup>
                  </m:oMath>
                </a14:m>
                <a:r>
                  <a:rPr lang="en-US" altLang="zh-CN" sz="2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func>
                      <m:funcPr>
                        <m:ctrlPr>
                          <a:rPr lang="en-US" altLang="zh-CN" sz="2400" i="1" dirty="0" smtClean="0">
                            <a:solidFill>
                              <a:prstClr val="black"/>
                            </a:solidFill>
                            <a:latin typeface="Cambria Math" panose="02040503050406030204" pitchFamily="18" charset="0"/>
                            <a:cs typeface="Times New Roman" panose="02020603050405020304" pitchFamily="18" charset="0"/>
                          </a:rPr>
                        </m:ctrlPr>
                      </m:funcPr>
                      <m:fName>
                        <m:r>
                          <m:rPr>
                            <m:sty m:val="p"/>
                          </m:rPr>
                          <a:rPr lang="en-US" altLang="zh-CN" sz="2400" i="0" dirty="0" smtClean="0">
                            <a:solidFill>
                              <a:prstClr val="black"/>
                            </a:solidFill>
                            <a:latin typeface="Cambria Math" panose="02040503050406030204" pitchFamily="18" charset="0"/>
                            <a:cs typeface="Times New Roman" panose="02020603050405020304" pitchFamily="18" charset="0"/>
                          </a:rPr>
                          <m:t>log</m:t>
                        </m:r>
                      </m:fName>
                      <m:e>
                        <m:r>
                          <a:rPr lang="en-US" altLang="zh-CN" sz="2400" b="0" i="1" dirty="0" smtClean="0">
                            <a:solidFill>
                              <a:prstClr val="black"/>
                            </a:solidFill>
                            <a:latin typeface="Cambria Math" panose="02040503050406030204" pitchFamily="18" charset="0"/>
                            <a:cs typeface="Times New Roman" panose="02020603050405020304" pitchFamily="18" charset="0"/>
                          </a:rPr>
                          <m:t>𝑋</m:t>
                        </m:r>
                      </m:e>
                    </m:func>
                  </m:oMath>
                </a14:m>
                <a:r>
                  <a:rPr lang="en-US" altLang="zh-CN" sz="2400" dirty="0">
                    <a:solidFill>
                      <a:prstClr val="black"/>
                    </a:solidFill>
                    <a:latin typeface="Times New Roman" panose="02020603050405020304" pitchFamily="18" charset="0"/>
                    <a:cs typeface="Times New Roman" panose="02020603050405020304" pitchFamily="18" charset="0"/>
                  </a:rPr>
                  <a:t>, as well as interaction terms like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𝑋</m:t>
                        </m:r>
                      </m:e>
                      <m:sub>
                        <m:r>
                          <a:rPr lang="en-US" altLang="zh-CN" sz="2400" b="0" i="1" smtClean="0">
                            <a:solidFill>
                              <a:prstClr val="black"/>
                            </a:solidFill>
                            <a:latin typeface="Cambria Math" panose="02040503050406030204" pitchFamily="18" charset="0"/>
                            <a:cs typeface="Times New Roman" panose="02020603050405020304" pitchFamily="18" charset="0"/>
                          </a:rPr>
                          <m:t>1</m:t>
                        </m:r>
                      </m:sub>
                    </m:sSub>
                    <m:r>
                      <a:rPr lang="en-US" altLang="zh-CN" sz="2400" b="0" i="1" smtClean="0">
                        <a:solidFill>
                          <a:prstClr val="black"/>
                        </a:solidFill>
                        <a:latin typeface="Cambria Math" panose="02040503050406030204" pitchFamily="18" charset="0"/>
                        <a:cs typeface="Times New Roman" panose="02020603050405020304" pitchFamily="18" charset="0"/>
                      </a:rPr>
                      <m:t>∗</m:t>
                    </m:r>
                  </m:oMath>
                </a14:m>
                <a:r>
                  <a:rPr lang="en-US" altLang="zh-CN" sz="2400" dirty="0">
                    <a:solidFill>
                      <a:prstClr val="black"/>
                    </a:solidFill>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𝑋</m:t>
                        </m:r>
                      </m:e>
                      <m:sub>
                        <m:r>
                          <a:rPr lang="en-US" altLang="zh-CN" sz="2400" i="1">
                            <a:solidFill>
                              <a:prstClr val="black"/>
                            </a:solidFill>
                            <a:latin typeface="Cambria Math" panose="02040503050406030204" pitchFamily="18" charset="0"/>
                            <a:cs typeface="Times New Roman" panose="02020603050405020304" pitchFamily="18" charset="0"/>
                          </a:rPr>
                          <m:t>2</m:t>
                        </m:r>
                      </m:sub>
                    </m:sSub>
                  </m:oMath>
                </a14:m>
                <a:r>
                  <a:rPr lang="en-US" altLang="zh-CN" sz="2400" dirty="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𝑋</m:t>
                        </m:r>
                      </m:e>
                      <m:sub>
                        <m:r>
                          <a:rPr lang="en-US" altLang="zh-CN" sz="2400" b="0" i="1" smtClean="0">
                            <a:solidFill>
                              <a:prstClr val="black"/>
                            </a:solidFill>
                            <a:latin typeface="Cambria Math" panose="02040503050406030204" pitchFamily="18" charset="0"/>
                            <a:cs typeface="Times New Roman" panose="02020603050405020304" pitchFamily="18" charset="0"/>
                          </a:rPr>
                          <m:t>1</m:t>
                        </m:r>
                      </m:sub>
                    </m:sSub>
                    <m:r>
                      <a:rPr lang="en-US" altLang="zh-CN" sz="2400" i="1">
                        <a:solidFill>
                          <a:prstClr val="black"/>
                        </a:solidFill>
                        <a:latin typeface="Cambria Math" panose="02040503050406030204" pitchFamily="18" charset="0"/>
                        <a:cs typeface="Times New Roman" panose="02020603050405020304" pitchFamily="18" charset="0"/>
                      </a:rPr>
                      <m:t>∗</m:t>
                    </m:r>
                  </m:oMath>
                </a14:m>
                <a:r>
                  <a:rPr lang="en-US" altLang="zh-CN" sz="2400" dirty="0">
                    <a:solidFill>
                      <a:prstClr val="black"/>
                    </a:solidFill>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𝑋</m:t>
                        </m:r>
                      </m:e>
                      <m:sub>
                        <m:r>
                          <a:rPr lang="en-US" altLang="zh-CN" sz="2400" i="1">
                            <a:solidFill>
                              <a:prstClr val="black"/>
                            </a:solidFill>
                            <a:latin typeface="Cambria Math" panose="02040503050406030204" pitchFamily="18" charset="0"/>
                            <a:cs typeface="Times New Roman" panose="02020603050405020304" pitchFamily="18" charset="0"/>
                          </a:rPr>
                          <m:t>2</m:t>
                        </m:r>
                      </m:sub>
                    </m:sSub>
                    <m:r>
                      <a:rPr lang="en-US" altLang="zh-CN" sz="2400" i="1">
                        <a:solidFill>
                          <a:prstClr val="black"/>
                        </a:solidFill>
                        <a:latin typeface="Cambria Math" panose="02040503050406030204" pitchFamily="18" charset="0"/>
                        <a:cs typeface="Times New Roman" panose="02020603050405020304" pitchFamily="18" charset="0"/>
                      </a:rPr>
                      <m:t>∗</m:t>
                    </m:r>
                  </m:oMath>
                </a14:m>
                <a:r>
                  <a:rPr lang="en-US" altLang="zh-CN" sz="2400" dirty="0">
                    <a:solidFill>
                      <a:prstClr val="black"/>
                    </a:solidFill>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𝑋</m:t>
                        </m:r>
                      </m:e>
                      <m:sub>
                        <m:r>
                          <a:rPr lang="en-US" altLang="zh-CN" sz="2400" b="0" i="1" smtClean="0">
                            <a:solidFill>
                              <a:prstClr val="black"/>
                            </a:solidFill>
                            <a:latin typeface="Cambria Math" panose="02040503050406030204" pitchFamily="18" charset="0"/>
                            <a:cs typeface="Times New Roman" panose="02020603050405020304" pitchFamily="18" charset="0"/>
                          </a:rPr>
                          <m:t>3</m:t>
                        </m:r>
                      </m:sub>
                    </m:sSub>
                  </m:oMath>
                </a14:m>
                <a:r>
                  <a:rPr lang="en-US" altLang="zh-CN" sz="2400" dirty="0">
                    <a:solidFill>
                      <a:prstClr val="black"/>
                    </a:solidFill>
                    <a:latin typeface="Times New Roman" panose="02020603050405020304" pitchFamily="18" charset="0"/>
                    <a:cs typeface="Times New Roman" panose="02020603050405020304" pitchFamily="18" charset="0"/>
                  </a:rPr>
                  <a:t> to capture more complex relationships between variables.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66222" y="5531809"/>
                <a:ext cx="11122462" cy="1231940"/>
              </a:xfrm>
              <a:prstGeom prst="rect">
                <a:avLst/>
              </a:prstGeom>
              <a:blipFill rotWithShape="1">
                <a:blip r:embed="rId3"/>
                <a:stretch>
                  <a:fillRect l="-1" t="-26" r="5" b="30"/>
                </a:stretch>
              </a:blipFill>
            </p:spPr>
            <p:txBody>
              <a:bodyPr/>
              <a:lstStyle/>
              <a:p>
                <a:r>
                  <a:rPr lang="zh-CN" altLang="en-US">
                    <a:noFill/>
                  </a:rPr>
                  <a:t> </a:t>
                </a:r>
              </a:p>
            </p:txBody>
          </p:sp>
        </mc:Fallback>
      </mc:AlternateContent>
      <p:sp>
        <p:nvSpPr>
          <p:cNvPr id="4" name="矩形 3"/>
          <p:cNvSpPr/>
          <p:nvPr/>
        </p:nvSpPr>
        <p:spPr>
          <a:xfrm>
            <a:off x="974698" y="2916"/>
            <a:ext cx="6454011"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Design and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2325970" y="2269728"/>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圆角矩形 2"/>
          <p:cNvSpPr/>
          <p:nvPr/>
        </p:nvSpPr>
        <p:spPr>
          <a:xfrm rot="2700000">
            <a:off x="2325971" y="3588525"/>
            <a:ext cx="932530" cy="932530"/>
          </a:xfrm>
          <a:prstGeom prst="roundRect">
            <a:avLst>
              <a:gd name="adj" fmla="val 18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圆角矩形 4"/>
          <p:cNvSpPr/>
          <p:nvPr/>
        </p:nvSpPr>
        <p:spPr>
          <a:xfrm rot="2700000">
            <a:off x="1587469" y="2929127"/>
            <a:ext cx="932530" cy="932530"/>
          </a:xfrm>
          <a:prstGeom prst="roundRect">
            <a:avLst>
              <a:gd name="adj" fmla="val 18146"/>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rot="2700000">
            <a:off x="3963289" y="870397"/>
            <a:ext cx="5049988" cy="5049986"/>
          </a:xfrm>
          <a:custGeom>
            <a:avLst/>
            <a:gdLst>
              <a:gd name="connsiteX0" fmla="*/ 93147 w 4854627"/>
              <a:gd name="connsiteY0" fmla="*/ 3917564 h 4854627"/>
              <a:gd name="connsiteX1" fmla="*/ 3937929 w 4854627"/>
              <a:gd name="connsiteY1" fmla="*/ 72781 h 4854627"/>
              <a:gd name="connsiteX2" fmla="*/ 3968982 w 4854627"/>
              <a:gd name="connsiteY2" fmla="*/ 47416 h 4854627"/>
              <a:gd name="connsiteX3" fmla="*/ 3995685 w 4854627"/>
              <a:gd name="connsiteY3" fmla="*/ 33365 h 4854627"/>
              <a:gd name="connsiteX4" fmla="*/ 4025447 w 4854627"/>
              <a:gd name="connsiteY4" fmla="*/ 13298 h 4854627"/>
              <a:gd name="connsiteX5" fmla="*/ 4091314 w 4854627"/>
              <a:gd name="connsiteY5" fmla="*/ 0 h 4854627"/>
              <a:gd name="connsiteX6" fmla="*/ 4685410 w 4854627"/>
              <a:gd name="connsiteY6" fmla="*/ 0 h 4854627"/>
              <a:gd name="connsiteX7" fmla="*/ 4854627 w 4854627"/>
              <a:gd name="connsiteY7" fmla="*/ 169217 h 4854627"/>
              <a:gd name="connsiteX8" fmla="*/ 4854627 w 4854627"/>
              <a:gd name="connsiteY8" fmla="*/ 763313 h 4854627"/>
              <a:gd name="connsiteX9" fmla="*/ 4805065 w 4854627"/>
              <a:gd name="connsiteY9" fmla="*/ 882968 h 4854627"/>
              <a:gd name="connsiteX10" fmla="*/ 4798099 w 4854627"/>
              <a:gd name="connsiteY10" fmla="*/ 887664 h 4854627"/>
              <a:gd name="connsiteX11" fmla="*/ 4777738 w 4854627"/>
              <a:gd name="connsiteY11" fmla="*/ 912590 h 4854627"/>
              <a:gd name="connsiteX12" fmla="*/ 932956 w 4854627"/>
              <a:gd name="connsiteY12" fmla="*/ 4757372 h 4854627"/>
              <a:gd name="connsiteX13" fmla="*/ 901904 w 4854627"/>
              <a:gd name="connsiteY13" fmla="*/ 4782738 h 4854627"/>
              <a:gd name="connsiteX14" fmla="*/ 895884 w 4854627"/>
              <a:gd name="connsiteY14" fmla="*/ 4785905 h 4854627"/>
              <a:gd name="connsiteX15" fmla="*/ 882968 w 4854627"/>
              <a:gd name="connsiteY15" fmla="*/ 4805064 h 4854627"/>
              <a:gd name="connsiteX16" fmla="*/ 763313 w 4854627"/>
              <a:gd name="connsiteY16" fmla="*/ 4854626 h 4854627"/>
              <a:gd name="connsiteX17" fmla="*/ 169217 w 4854627"/>
              <a:gd name="connsiteY17" fmla="*/ 4854627 h 4854627"/>
              <a:gd name="connsiteX18" fmla="*/ 0 w 4854627"/>
              <a:gd name="connsiteY18" fmla="*/ 4685409 h 4854627"/>
              <a:gd name="connsiteX19" fmla="*/ 0 w 4854627"/>
              <a:gd name="connsiteY19" fmla="*/ 4091312 h 4854627"/>
              <a:gd name="connsiteX20" fmla="*/ 49563 w 4854627"/>
              <a:gd name="connsiteY20" fmla="*/ 3971658 h 4854627"/>
              <a:gd name="connsiteX21" fmla="*/ 59008 w 4854627"/>
              <a:gd name="connsiteY21" fmla="*/ 3965290 h 4854627"/>
              <a:gd name="connsiteX22" fmla="*/ 67783 w 4854627"/>
              <a:gd name="connsiteY22" fmla="*/ 3948616 h 4854627"/>
              <a:gd name="connsiteX23" fmla="*/ 93147 w 4854627"/>
              <a:gd name="connsiteY23" fmla="*/ 3917564 h 48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4627" h="4854627">
                <a:moveTo>
                  <a:pt x="93147" y="3917564"/>
                </a:moveTo>
                <a:lnTo>
                  <a:pt x="3937929" y="72781"/>
                </a:lnTo>
                <a:cubicBezTo>
                  <a:pt x="3947593" y="63118"/>
                  <a:pt x="3958006" y="54663"/>
                  <a:pt x="3968982" y="47416"/>
                </a:cubicBezTo>
                <a:lnTo>
                  <a:pt x="3995685" y="33365"/>
                </a:lnTo>
                <a:lnTo>
                  <a:pt x="4025447" y="13298"/>
                </a:lnTo>
                <a:cubicBezTo>
                  <a:pt x="4045692" y="4736"/>
                  <a:pt x="4067950" y="1"/>
                  <a:pt x="4091314" y="0"/>
                </a:cubicBezTo>
                <a:lnTo>
                  <a:pt x="4685410" y="0"/>
                </a:lnTo>
                <a:cubicBezTo>
                  <a:pt x="4778866" y="0"/>
                  <a:pt x="4854627" y="75761"/>
                  <a:pt x="4854627" y="169217"/>
                </a:cubicBezTo>
                <a:lnTo>
                  <a:pt x="4854627" y="763313"/>
                </a:lnTo>
                <a:cubicBezTo>
                  <a:pt x="4854627" y="810041"/>
                  <a:pt x="4835687" y="852346"/>
                  <a:pt x="4805065" y="882968"/>
                </a:cubicBezTo>
                <a:lnTo>
                  <a:pt x="4798099" y="887664"/>
                </a:lnTo>
                <a:lnTo>
                  <a:pt x="4777738" y="912590"/>
                </a:lnTo>
                <a:lnTo>
                  <a:pt x="932956" y="4757372"/>
                </a:lnTo>
                <a:cubicBezTo>
                  <a:pt x="923293" y="4767035"/>
                  <a:pt x="912880" y="4775490"/>
                  <a:pt x="901904" y="4782738"/>
                </a:cubicBezTo>
                <a:lnTo>
                  <a:pt x="895884" y="4785905"/>
                </a:lnTo>
                <a:lnTo>
                  <a:pt x="882968" y="4805064"/>
                </a:lnTo>
                <a:cubicBezTo>
                  <a:pt x="852346" y="4835686"/>
                  <a:pt x="810042" y="4854626"/>
                  <a:pt x="763313" y="4854626"/>
                </a:cubicBezTo>
                <a:lnTo>
                  <a:pt x="169217" y="4854627"/>
                </a:lnTo>
                <a:cubicBezTo>
                  <a:pt x="75761" y="4854626"/>
                  <a:pt x="0" y="4778865"/>
                  <a:pt x="0" y="4685409"/>
                </a:cubicBezTo>
                <a:lnTo>
                  <a:pt x="0" y="4091312"/>
                </a:lnTo>
                <a:cubicBezTo>
                  <a:pt x="1" y="4044585"/>
                  <a:pt x="18940" y="4002281"/>
                  <a:pt x="49563" y="3971658"/>
                </a:cubicBezTo>
                <a:lnTo>
                  <a:pt x="59008" y="3965290"/>
                </a:lnTo>
                <a:lnTo>
                  <a:pt x="67783" y="3948616"/>
                </a:lnTo>
                <a:cubicBezTo>
                  <a:pt x="75030" y="3937640"/>
                  <a:pt x="83485" y="3927226"/>
                  <a:pt x="93147" y="391756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文本框 3"/>
          <p:cNvSpPr txBox="1"/>
          <p:nvPr/>
        </p:nvSpPr>
        <p:spPr>
          <a:xfrm>
            <a:off x="4923341" y="2933725"/>
            <a:ext cx="6561002" cy="923330"/>
          </a:xfrm>
          <a:prstGeom prst="rect">
            <a:avLst/>
          </a:prstGeom>
          <a:noFill/>
        </p:spPr>
        <p:txBody>
          <a:bodyPr wrap="square" rtlCol="0">
            <a:spAutoFit/>
          </a:bodyPr>
          <a:lstStyle/>
          <a:p>
            <a:r>
              <a:rPr lang="en-US" altLang="zh-CN" sz="5400" b="1" dirty="0">
                <a:solidFill>
                  <a:schemeClr val="bg1"/>
                </a:solidFill>
                <a:latin typeface="微软雅黑" panose="020B0503020204020204" charset="-122"/>
                <a:ea typeface="微软雅黑" panose="020B0503020204020204" charset="-122"/>
              </a:rPr>
              <a:t>Results</a:t>
            </a:r>
            <a:endParaRPr lang="zh-CN" altLang="en-US" sz="5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Original regression of Model 1 (Hide some variables)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855" y="1923165"/>
            <a:ext cx="6407059" cy="4551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Scatter plot: </a:t>
            </a:r>
            <a:r>
              <a:rPr lang="en-US" altLang="zh-CN" sz="2400" dirty="0" err="1">
                <a:solidFill>
                  <a:prstClr val="black"/>
                </a:solidFill>
                <a:latin typeface="Times New Roman" panose="02020603050405020304" pitchFamily="18" charset="0"/>
                <a:cs typeface="Times New Roman" panose="02020603050405020304" pitchFamily="18" charset="0"/>
              </a:rPr>
              <a:t>AreaGross</a:t>
            </a:r>
            <a:r>
              <a:rPr lang="en-US" altLang="zh-CN" sz="2400" dirty="0">
                <a:solidFill>
                  <a:prstClr val="black"/>
                </a:solidFill>
                <a:latin typeface="Times New Roman" panose="02020603050405020304" pitchFamily="18" charset="0"/>
                <a:cs typeface="Times New Roman" panose="02020603050405020304" pitchFamily="18" charset="0"/>
              </a:rPr>
              <a:t> vs </a:t>
            </a:r>
            <a:r>
              <a:rPr lang="en-US" altLang="zh-CN" sz="2400" dirty="0" err="1">
                <a:solidFill>
                  <a:prstClr val="black"/>
                </a:solidFill>
                <a:latin typeface="Times New Roman" panose="02020603050405020304" pitchFamily="18" charset="0"/>
                <a:cs typeface="Times New Roman" panose="02020603050405020304" pitchFamily="18" charset="0"/>
              </a:rPr>
              <a:t>AreaNet</a:t>
            </a:r>
            <a:r>
              <a:rPr lang="en-US" altLang="zh-CN" sz="2400" dirty="0">
                <a:solidFill>
                  <a:prstClr val="black"/>
                </a:solidFill>
                <a:latin typeface="Times New Roman" panose="02020603050405020304" pitchFamily="18" charset="0"/>
                <a:cs typeface="Times New Roman" panose="02020603050405020304" pitchFamily="18" charset="0"/>
              </a:rPr>
              <a:t> (Hide other scatter plots)</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617" y="1942169"/>
            <a:ext cx="6586765" cy="44541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1" name="文本框 10"/>
          <p:cNvSpPr txBox="1"/>
          <p:nvPr/>
        </p:nvSpPr>
        <p:spPr>
          <a:xfrm>
            <a:off x="487349" y="1380300"/>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Regression result of reduced model</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矩形 3"/>
          <p:cNvSpPr/>
          <p:nvPr/>
        </p:nvSpPr>
        <p:spPr>
          <a:xfrm>
            <a:off x="974698" y="0"/>
            <a:ext cx="10100685"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and Analysis of Model 1</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39" y="2097666"/>
            <a:ext cx="6706181" cy="69348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15" y="3858010"/>
            <a:ext cx="8001693" cy="2575783"/>
          </a:xfrm>
          <a:prstGeom prst="rect">
            <a:avLst/>
          </a:prstGeom>
        </p:spPr>
      </p:pic>
      <p:sp>
        <p:nvSpPr>
          <p:cNvPr id="12" name="文本框 11"/>
          <p:cNvSpPr txBox="1"/>
          <p:nvPr/>
        </p:nvSpPr>
        <p:spPr>
          <a:xfrm>
            <a:off x="487349" y="3093745"/>
            <a:ext cx="1112246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prstClr val="black"/>
                </a:solidFill>
                <a:latin typeface="Times New Roman" panose="02020603050405020304" pitchFamily="18" charset="0"/>
                <a:cs typeface="Times New Roman" panose="02020603050405020304" pitchFamily="18" charset="0"/>
              </a:rPr>
              <a:t>Result of F-test</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805</Words>
  <Application>Microsoft Office PowerPoint</Application>
  <PresentationFormat>宽屏</PresentationFormat>
  <Paragraphs>87</Paragraphs>
  <Slides>26</Slides>
  <Notes>26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Times New Roman Regular</vt:lpstr>
      <vt:lpstr>等线</vt:lpstr>
      <vt:lpstr>等线 Light</vt:lpstr>
      <vt:lpstr>微软雅黑</vt:lpstr>
      <vt:lpstr>Arial</vt:lpstr>
      <vt:lpstr>Calibri</vt:lpstr>
      <vt:lpstr>Cambria Math</vt:lpstr>
      <vt:lpstr>Impact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彦卓</dc:creator>
  <cp:lastModifiedBy>曹 彦卓</cp:lastModifiedBy>
  <cp:revision>43</cp:revision>
  <dcterms:created xsi:type="dcterms:W3CDTF">2023-07-24T12:48:58Z</dcterms:created>
  <dcterms:modified xsi:type="dcterms:W3CDTF">2023-07-27T14:20:39Z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2F9B8FF8CBA237A8AB33BE64E2A09FC5_42</vt:lpwstr>
  </property>
  <property fmtid="{D5CDD505-2E9C-101B-9397-08002B2CF9AE}" pid="3" name="KSOProductBuildVer">
    <vt:lpwstr>2052-5.5.1.7991</vt:lpwstr>
  </property>
</Properties>
</file>